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3" r:id="rId4"/>
  </p:sldMasterIdLst>
  <p:notesMasterIdLst>
    <p:notesMasterId r:id="rId21"/>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Lst>
  <p:sldSz cx="12192000" cy="6858000"/>
  <p:notesSz cx="7315200" cy="96012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56">
          <p15:clr>
            <a:srgbClr val="A4A3A4"/>
          </p15:clr>
        </p15:guide>
        <p15:guide id="2" orient="horz" pos="801">
          <p15:clr>
            <a:srgbClr val="A4A3A4"/>
          </p15:clr>
        </p15:guide>
        <p15:guide id="3" orient="horz" pos="968">
          <p15:clr>
            <a:srgbClr val="A4A3A4"/>
          </p15:clr>
        </p15:guide>
        <p15:guide id="4" orient="horz" pos="1120">
          <p15:clr>
            <a:srgbClr val="A4A3A4"/>
          </p15:clr>
        </p15:guide>
        <p15:guide id="5" orient="horz" pos="4088">
          <p15:clr>
            <a:srgbClr val="A4A3A4"/>
          </p15:clr>
        </p15:guide>
        <p15:guide id="6" pos="565">
          <p15:clr>
            <a:srgbClr val="A4A3A4"/>
          </p15:clr>
        </p15:guide>
        <p15:guide id="7" pos="7093">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927E56C-45A0-41D0-8B6E-B2BED90814D0}">
  <a:tblStyle styleId="{6927E56C-45A0-41D0-8B6E-B2BED90814D0}"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4628" autoAdjust="0"/>
  </p:normalViewPr>
  <p:slideViewPr>
    <p:cSldViewPr snapToGrid="0">
      <p:cViewPr varScale="1">
        <p:scale>
          <a:sx n="58" d="100"/>
          <a:sy n="58" d="100"/>
        </p:scale>
        <p:origin x="78" y="282"/>
      </p:cViewPr>
      <p:guideLst>
        <p:guide orient="horz" pos="256"/>
        <p:guide orient="horz" pos="801"/>
        <p:guide orient="horz" pos="968"/>
        <p:guide orient="horz" pos="1120"/>
        <p:guide orient="horz" pos="4088"/>
        <p:guide pos="565"/>
        <p:guide pos="7093"/>
      </p:guideLst>
    </p:cSldViewPr>
  </p:slideViewPr>
  <p:notesTextViewPr>
    <p:cViewPr>
      <p:scale>
        <a:sx n="1" d="1"/>
        <a:sy n="1" d="1"/>
      </p:scale>
      <p:origin x="0" y="0"/>
    </p:cViewPr>
  </p:notesTextViewPr>
  <p:notesViewPr>
    <p:cSldViewPr snapToGrid="0">
      <p:cViewPr>
        <p:scale>
          <a:sx n="1" d="2"/>
          <a:sy n="1" d="2"/>
        </p:scale>
        <p:origin x="0" y="0"/>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skerville, Kristin (CDC/GHC/DGHP)" userId="e5846ad4-249e-4a35-baa4-77ba58151c68" providerId="ADAL" clId="{2C0B9E6D-1EE8-4FE2-87A4-E404A7360AC8}"/>
    <pc:docChg chg="modSld modMainMaster">
      <pc:chgData name="Baskerville, Kristin (CDC/GHC/DGHP)" userId="e5846ad4-249e-4a35-baa4-77ba58151c68" providerId="ADAL" clId="{2C0B9E6D-1EE8-4FE2-87A4-E404A7360AC8}" dt="2025-02-19T20:08:39.452" v="10" actId="20577"/>
      <pc:docMkLst>
        <pc:docMk/>
      </pc:docMkLst>
      <pc:sldChg chg="modSp mod">
        <pc:chgData name="Baskerville, Kristin (CDC/GHC/DGHP)" userId="e5846ad4-249e-4a35-baa4-77ba58151c68" providerId="ADAL" clId="{2C0B9E6D-1EE8-4FE2-87A4-E404A7360AC8}" dt="2025-02-19T20:08:39.452" v="10" actId="20577"/>
        <pc:sldMkLst>
          <pc:docMk/>
          <pc:sldMk cId="0" sldId="258"/>
        </pc:sldMkLst>
      </pc:sldChg>
      <pc:sldChg chg="modNotesTx">
        <pc:chgData name="Baskerville, Kristin (CDC/GHC/DGHP)" userId="e5846ad4-249e-4a35-baa4-77ba58151c68" providerId="ADAL" clId="{2C0B9E6D-1EE8-4FE2-87A4-E404A7360AC8}" dt="2025-02-19T19:35:44.927" v="7" actId="113"/>
        <pc:sldMkLst>
          <pc:docMk/>
          <pc:sldMk cId="0" sldId="262"/>
        </pc:sldMkLst>
      </pc:sldChg>
      <pc:sldChg chg="modSp mod">
        <pc:chgData name="Baskerville, Kristin (CDC/GHC/DGHP)" userId="e5846ad4-249e-4a35-baa4-77ba58151c68" providerId="ADAL" clId="{2C0B9E6D-1EE8-4FE2-87A4-E404A7360AC8}" dt="2025-02-19T18:48:09.428" v="2" actId="1582"/>
        <pc:sldMkLst>
          <pc:docMk/>
          <pc:sldMk cId="0" sldId="265"/>
        </pc:sldMkLst>
      </pc:sldChg>
      <pc:sldChg chg="modSp mod">
        <pc:chgData name="Baskerville, Kristin (CDC/GHC/DGHP)" userId="e5846ad4-249e-4a35-baa4-77ba58151c68" providerId="ADAL" clId="{2C0B9E6D-1EE8-4FE2-87A4-E404A7360AC8}" dt="2025-02-19T18:48:21.940" v="4" actId="1582"/>
        <pc:sldMkLst>
          <pc:docMk/>
          <pc:sldMk cId="0" sldId="266"/>
        </pc:sldMkLst>
      </pc:sldChg>
      <pc:sldChg chg="modNotesTx">
        <pc:chgData name="Baskerville, Kristin (CDC/GHC/DGHP)" userId="e5846ad4-249e-4a35-baa4-77ba58151c68" providerId="ADAL" clId="{2C0B9E6D-1EE8-4FE2-87A4-E404A7360AC8}" dt="2025-02-19T19:39:48.051" v="9" actId="115"/>
        <pc:sldMkLst>
          <pc:docMk/>
          <pc:sldMk cId="0" sldId="268"/>
        </pc:sldMkLst>
      </pc:sldChg>
      <pc:sldMasterChg chg="modSldLayout">
        <pc:chgData name="Baskerville, Kristin (CDC/GHC/DGHP)" userId="e5846ad4-249e-4a35-baa4-77ba58151c68" providerId="ADAL" clId="{2C0B9E6D-1EE8-4FE2-87A4-E404A7360AC8}" dt="2025-02-19T18:45:09.137" v="0" actId="2711"/>
        <pc:sldMasterMkLst>
          <pc:docMk/>
          <pc:sldMasterMk cId="0" sldId="2147483683"/>
        </pc:sldMasterMkLst>
        <pc:sldLayoutChg chg="modSp mod">
          <pc:chgData name="Baskerville, Kristin (CDC/GHC/DGHP)" userId="e5846ad4-249e-4a35-baa4-77ba58151c68" providerId="ADAL" clId="{2C0B9E6D-1EE8-4FE2-87A4-E404A7360AC8}" dt="2025-02-19T18:45:09.137" v="0" actId="2711"/>
          <pc:sldLayoutMkLst>
            <pc:docMk/>
            <pc:sldMasterMk cId="0" sldId="2147483683"/>
            <pc:sldLayoutMk cId="0" sldId="2147483648"/>
          </pc:sldLayoutMkLst>
        </pc:sldLayoutChg>
      </pc:sldMasterChg>
    </pc:docChg>
  </pc:docChgLst>
  <pc:docChgLst>
    <pc:chgData name="Baskerville, Kristin (CDC/GHC/DGHP)" userId="e5846ad4-249e-4a35-baa4-77ba58151c68" providerId="ADAL" clId="{613EFEC5-BEAB-4681-8F18-22D7E4BC25F2}"/>
    <pc:docChg chg="modSld">
      <pc:chgData name="Baskerville, Kristin (CDC/GHC/DGHP)" userId="e5846ad4-249e-4a35-baa4-77ba58151c68" providerId="ADAL" clId="{613EFEC5-BEAB-4681-8F18-22D7E4BC25F2}" dt="2025-11-21T17:43:38.126" v="8" actId="207"/>
      <pc:docMkLst>
        <pc:docMk/>
      </pc:docMkLst>
      <pc:sldChg chg="modSp mod">
        <pc:chgData name="Baskerville, Kristin (CDC/GHC/DGHP)" userId="e5846ad4-249e-4a35-baa4-77ba58151c68" providerId="ADAL" clId="{613EFEC5-BEAB-4681-8F18-22D7E4BC25F2}" dt="2025-11-20T03:00:21.500" v="2" actId="790"/>
        <pc:sldMkLst>
          <pc:docMk/>
          <pc:sldMk cId="0" sldId="260"/>
        </pc:sldMkLst>
        <pc:spChg chg="mod">
          <ac:chgData name="Baskerville, Kristin (CDC/GHC/DGHP)" userId="e5846ad4-249e-4a35-baa4-77ba58151c68" providerId="ADAL" clId="{613EFEC5-BEAB-4681-8F18-22D7E4BC25F2}" dt="2025-11-20T03:00:21.500" v="2" actId="790"/>
          <ac:spMkLst>
            <pc:docMk/>
            <pc:sldMk cId="0" sldId="260"/>
            <ac:spMk id="351" creationId="{00000000-0000-0000-0000-000000000000}"/>
          </ac:spMkLst>
        </pc:spChg>
      </pc:sldChg>
      <pc:sldChg chg="modNotesTx">
        <pc:chgData name="Baskerville, Kristin (CDC/GHC/DGHP)" userId="e5846ad4-249e-4a35-baa4-77ba58151c68" providerId="ADAL" clId="{613EFEC5-BEAB-4681-8F18-22D7E4BC25F2}" dt="2025-11-21T17:43:19.003" v="7" actId="13926"/>
        <pc:sldMkLst>
          <pc:docMk/>
          <pc:sldMk cId="0" sldId="262"/>
        </pc:sldMkLst>
      </pc:sldChg>
      <pc:sldChg chg="modNotesTx">
        <pc:chgData name="Baskerville, Kristin (CDC/GHC/DGHP)" userId="e5846ad4-249e-4a35-baa4-77ba58151c68" providerId="ADAL" clId="{613EFEC5-BEAB-4681-8F18-22D7E4BC25F2}" dt="2025-11-21T17:43:38.126" v="8" actId="207"/>
        <pc:sldMkLst>
          <pc:docMk/>
          <pc:sldMk cId="0" sldId="265"/>
        </pc:sldMkLst>
      </pc:sldChg>
      <pc:sldChg chg="modNotesTx">
        <pc:chgData name="Baskerville, Kristin (CDC/GHC/DGHP)" userId="e5846ad4-249e-4a35-baa4-77ba58151c68" providerId="ADAL" clId="{613EFEC5-BEAB-4681-8F18-22D7E4BC25F2}" dt="2025-11-21T17:42:50.927" v="6" actId="207"/>
        <pc:sldMkLst>
          <pc:docMk/>
          <pc:sldMk cId="0" sldId="267"/>
        </pc:sldMkLst>
      </pc:sldChg>
      <pc:sldChg chg="modSp mod">
        <pc:chgData name="Baskerville, Kristin (CDC/GHC/DGHP)" userId="e5846ad4-249e-4a35-baa4-77ba58151c68" providerId="ADAL" clId="{613EFEC5-BEAB-4681-8F18-22D7E4BC25F2}" dt="2025-11-20T03:01:20.052" v="5" actId="20577"/>
        <pc:sldMkLst>
          <pc:docMk/>
          <pc:sldMk cId="0" sldId="268"/>
        </pc:sldMkLst>
        <pc:spChg chg="mod">
          <ac:chgData name="Baskerville, Kristin (CDC/GHC/DGHP)" userId="e5846ad4-249e-4a35-baa4-77ba58151c68" providerId="ADAL" clId="{613EFEC5-BEAB-4681-8F18-22D7E4BC25F2}" dt="2025-11-20T03:01:20.052" v="5" actId="20577"/>
          <ac:spMkLst>
            <pc:docMk/>
            <pc:sldMk cId="0" sldId="268"/>
            <ac:spMk id="442" creationId="{00000000-0000-0000-0000-000000000000}"/>
          </ac:spMkLst>
        </pc:spChg>
      </pc:sldChg>
    </pc:docChg>
  </pc:docChgLst>
  <pc:docChgLst>
    <pc:chgData name="Martel, Lise (CDC/GHC/DGHP)" userId="fbce038f-8655-4557-9709-9829739673e8" providerId="ADAL" clId="{6FB11CC3-3318-4F0E-94C6-6723525504AC}"/>
    <pc:docChg chg="undo custSel modSld">
      <pc:chgData name="Martel, Lise (CDC/GHC/DGHP)" userId="fbce038f-8655-4557-9709-9829739673e8" providerId="ADAL" clId="{6FB11CC3-3318-4F0E-94C6-6723525504AC}" dt="2025-02-12T16:10:44.170" v="126" actId="115"/>
      <pc:docMkLst>
        <pc:docMk/>
      </pc:docMkLst>
      <pc:sldChg chg="modNotesTx">
        <pc:chgData name="Martel, Lise (CDC/GHC/DGHP)" userId="fbce038f-8655-4557-9709-9829739673e8" providerId="ADAL" clId="{6FB11CC3-3318-4F0E-94C6-6723525504AC}" dt="2025-02-12T16:10:44.170" v="126" actId="115"/>
        <pc:sldMkLst>
          <pc:docMk/>
          <pc:sldMk cId="0" sldId="256"/>
        </pc:sldMkLst>
      </pc:sldChg>
      <pc:sldChg chg="modSp">
        <pc:chgData name="Martel, Lise (CDC/GHC/DGHP)" userId="fbce038f-8655-4557-9709-9829739673e8" providerId="ADAL" clId="{6FB11CC3-3318-4F0E-94C6-6723525504AC}" dt="2025-02-12T16:08:41.402" v="124" actId="692"/>
        <pc:sldMkLst>
          <pc:docMk/>
          <pc:sldMk cId="0" sldId="267"/>
        </pc:sldMkLst>
      </pc:sldChg>
      <pc:sldChg chg="modNotesTx">
        <pc:chgData name="Martel, Lise (CDC/GHC/DGHP)" userId="fbce038f-8655-4557-9709-9829739673e8" providerId="ADAL" clId="{6FB11CC3-3318-4F0E-94C6-6723525504AC}" dt="2025-02-12T16:10:27.291" v="125" actId="115"/>
        <pc:sldMkLst>
          <pc:docMk/>
          <pc:sldMk cId="0" sldId="269"/>
        </pc:sldMkLst>
      </pc:sldChg>
    </pc:docChg>
  </pc:docChgLst>
  <pc:docChgLst>
    <pc:chgData name="Martel, Lise (CDC/GHC/DGHP)" userId="fbce038f-8655-4557-9709-9829739673e8" providerId="ADAL" clId="{DB1A1DD9-F342-45F8-BD9E-2EE9AFDF3293}"/>
    <pc:docChg chg="modSld">
      <pc:chgData name="Martel, Lise (CDC/GHC/DGHP)" userId="fbce038f-8655-4557-9709-9829739673e8" providerId="ADAL" clId="{DB1A1DD9-F342-45F8-BD9E-2EE9AFDF3293}" dt="2025-02-12T18:09:46.716" v="54" actId="20577"/>
      <pc:docMkLst>
        <pc:docMk/>
      </pc:docMkLst>
      <pc:sldChg chg="modNotesTx">
        <pc:chgData name="Martel, Lise (CDC/GHC/DGHP)" userId="fbce038f-8655-4557-9709-9829739673e8" providerId="ADAL" clId="{DB1A1DD9-F342-45F8-BD9E-2EE9AFDF3293}" dt="2025-02-12T17:58:19.545" v="0" actId="115"/>
        <pc:sldMkLst>
          <pc:docMk/>
          <pc:sldMk cId="0" sldId="256"/>
        </pc:sldMkLst>
      </pc:sldChg>
      <pc:sldChg chg="modNotesTx">
        <pc:chgData name="Martel, Lise (CDC/GHC/DGHP)" userId="fbce038f-8655-4557-9709-9829739673e8" providerId="ADAL" clId="{DB1A1DD9-F342-45F8-BD9E-2EE9AFDF3293}" dt="2025-02-12T17:58:26.933" v="1" actId="115"/>
        <pc:sldMkLst>
          <pc:docMk/>
          <pc:sldMk cId="0" sldId="257"/>
        </pc:sldMkLst>
      </pc:sldChg>
      <pc:sldChg chg="modNotesTx">
        <pc:chgData name="Martel, Lise (CDC/GHC/DGHP)" userId="fbce038f-8655-4557-9709-9829739673e8" providerId="ADAL" clId="{DB1A1DD9-F342-45F8-BD9E-2EE9AFDF3293}" dt="2025-02-12T18:07:32.731" v="41" actId="113"/>
        <pc:sldMkLst>
          <pc:docMk/>
          <pc:sldMk cId="0" sldId="258"/>
        </pc:sldMkLst>
      </pc:sldChg>
      <pc:sldChg chg="modNotesTx">
        <pc:chgData name="Martel, Lise (CDC/GHC/DGHP)" userId="fbce038f-8655-4557-9709-9829739673e8" providerId="ADAL" clId="{DB1A1DD9-F342-45F8-BD9E-2EE9AFDF3293}" dt="2025-02-12T18:08:54.648" v="47" actId="20577"/>
        <pc:sldMkLst>
          <pc:docMk/>
          <pc:sldMk cId="0" sldId="259"/>
        </pc:sldMkLst>
      </pc:sldChg>
      <pc:sldChg chg="modSp mod modNotesTx">
        <pc:chgData name="Martel, Lise (CDC/GHC/DGHP)" userId="fbce038f-8655-4557-9709-9829739673e8" providerId="ADAL" clId="{DB1A1DD9-F342-45F8-BD9E-2EE9AFDF3293}" dt="2025-02-12T18:01:31.867" v="14" actId="790"/>
        <pc:sldMkLst>
          <pc:docMk/>
          <pc:sldMk cId="0" sldId="260"/>
        </pc:sldMkLst>
      </pc:sldChg>
      <pc:sldChg chg="modNotesTx">
        <pc:chgData name="Martel, Lise (CDC/GHC/DGHP)" userId="fbce038f-8655-4557-9709-9829739673e8" providerId="ADAL" clId="{DB1A1DD9-F342-45F8-BD9E-2EE9AFDF3293}" dt="2025-02-12T18:01:47.916" v="15" actId="115"/>
        <pc:sldMkLst>
          <pc:docMk/>
          <pc:sldMk cId="0" sldId="261"/>
        </pc:sldMkLst>
      </pc:sldChg>
      <pc:sldChg chg="modNotesTx">
        <pc:chgData name="Martel, Lise (CDC/GHC/DGHP)" userId="fbce038f-8655-4557-9709-9829739673e8" providerId="ADAL" clId="{DB1A1DD9-F342-45F8-BD9E-2EE9AFDF3293}" dt="2025-02-12T18:09:46.716" v="54" actId="20577"/>
        <pc:sldMkLst>
          <pc:docMk/>
          <pc:sldMk cId="0" sldId="262"/>
        </pc:sldMkLst>
      </pc:sldChg>
      <pc:sldChg chg="modNotesTx">
        <pc:chgData name="Martel, Lise (CDC/GHC/DGHP)" userId="fbce038f-8655-4557-9709-9829739673e8" providerId="ADAL" clId="{DB1A1DD9-F342-45F8-BD9E-2EE9AFDF3293}" dt="2025-02-12T18:03:12.498" v="25" actId="115"/>
        <pc:sldMkLst>
          <pc:docMk/>
          <pc:sldMk cId="0" sldId="263"/>
        </pc:sldMkLst>
      </pc:sldChg>
      <pc:sldChg chg="modNotesTx">
        <pc:chgData name="Martel, Lise (CDC/GHC/DGHP)" userId="fbce038f-8655-4557-9709-9829739673e8" providerId="ADAL" clId="{DB1A1DD9-F342-45F8-BD9E-2EE9AFDF3293}" dt="2025-02-12T18:03:26.104" v="27" actId="115"/>
        <pc:sldMkLst>
          <pc:docMk/>
          <pc:sldMk cId="0" sldId="264"/>
        </pc:sldMkLst>
      </pc:sldChg>
      <pc:sldChg chg="modNotesTx">
        <pc:chgData name="Martel, Lise (CDC/GHC/DGHP)" userId="fbce038f-8655-4557-9709-9829739673e8" providerId="ADAL" clId="{DB1A1DD9-F342-45F8-BD9E-2EE9AFDF3293}" dt="2025-02-12T18:03:36.401" v="28" actId="115"/>
        <pc:sldMkLst>
          <pc:docMk/>
          <pc:sldMk cId="0" sldId="265"/>
        </pc:sldMkLst>
      </pc:sldChg>
      <pc:sldChg chg="modNotesTx">
        <pc:chgData name="Martel, Lise (CDC/GHC/DGHP)" userId="fbce038f-8655-4557-9709-9829739673e8" providerId="ADAL" clId="{DB1A1DD9-F342-45F8-BD9E-2EE9AFDF3293}" dt="2025-02-12T18:03:54.522" v="30" actId="115"/>
        <pc:sldMkLst>
          <pc:docMk/>
          <pc:sldMk cId="0" sldId="266"/>
        </pc:sldMkLst>
      </pc:sldChg>
      <pc:sldChg chg="modNotesTx">
        <pc:chgData name="Martel, Lise (CDC/GHC/DGHP)" userId="fbce038f-8655-4557-9709-9829739673e8" providerId="ADAL" clId="{DB1A1DD9-F342-45F8-BD9E-2EE9AFDF3293}" dt="2025-02-12T18:04:08.266" v="32" actId="115"/>
        <pc:sldMkLst>
          <pc:docMk/>
          <pc:sldMk cId="0" sldId="267"/>
        </pc:sldMkLst>
      </pc:sldChg>
      <pc:sldChg chg="modNotesTx">
        <pc:chgData name="Martel, Lise (CDC/GHC/DGHP)" userId="fbce038f-8655-4557-9709-9829739673e8" providerId="ADAL" clId="{DB1A1DD9-F342-45F8-BD9E-2EE9AFDF3293}" dt="2025-02-12T18:05:07.799" v="33" actId="115"/>
        <pc:sldMkLst>
          <pc:docMk/>
          <pc:sldMk cId="0" sldId="268"/>
        </pc:sldMkLst>
      </pc:sldChg>
      <pc:sldChg chg="modNotesTx">
        <pc:chgData name="Martel, Lise (CDC/GHC/DGHP)" userId="fbce038f-8655-4557-9709-9829739673e8" providerId="ADAL" clId="{DB1A1DD9-F342-45F8-BD9E-2EE9AFDF3293}" dt="2025-02-12T18:05:23.272" v="35" actId="115"/>
        <pc:sldMkLst>
          <pc:docMk/>
          <pc:sldMk cId="0" sldId="269"/>
        </pc:sldMkLst>
      </pc:sldChg>
      <pc:sldChg chg="modNotesTx">
        <pc:chgData name="Martel, Lise (CDC/GHC/DGHP)" userId="fbce038f-8655-4557-9709-9829739673e8" providerId="ADAL" clId="{DB1A1DD9-F342-45F8-BD9E-2EE9AFDF3293}" dt="2025-02-12T18:05:37.282" v="37" actId="113"/>
        <pc:sldMkLst>
          <pc:docMk/>
          <pc:sldMk cId="0" sldId="270"/>
        </pc:sldMkLst>
      </pc:sldChg>
      <pc:sldChg chg="modNotesTx">
        <pc:chgData name="Martel, Lise (CDC/GHC/DGHP)" userId="fbce038f-8655-4557-9709-9829739673e8" providerId="ADAL" clId="{DB1A1DD9-F342-45F8-BD9E-2EE9AFDF3293}" dt="2025-02-12T18:05:51.417" v="39" actId="113"/>
        <pc:sldMkLst>
          <pc:docMk/>
          <pc:sldMk cId="0" sldId="271"/>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3169920" cy="480060"/>
          </a:xfrm>
          <a:prstGeom prst="rect">
            <a:avLst/>
          </a:prstGeom>
          <a:noFill/>
          <a:ln>
            <a:noFill/>
          </a:ln>
        </p:spPr>
        <p:txBody>
          <a:bodyPr spcFirstLastPara="1" wrap="square" lIns="96650" tIns="48325" rIns="96650" bIns="48325"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4143587" y="0"/>
            <a:ext cx="3169920" cy="480060"/>
          </a:xfrm>
          <a:prstGeom prst="rect">
            <a:avLst/>
          </a:prstGeom>
          <a:noFill/>
          <a:ln>
            <a:noFill/>
          </a:ln>
        </p:spPr>
        <p:txBody>
          <a:bodyPr spcFirstLastPara="1" wrap="square" lIns="96650" tIns="48325" rIns="96650" bIns="48325"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731520" y="4560570"/>
            <a:ext cx="5852160" cy="4320540"/>
          </a:xfrm>
          <a:prstGeom prst="rect">
            <a:avLst/>
          </a:prstGeom>
          <a:noFill/>
          <a:ln>
            <a:noFill/>
          </a:ln>
        </p:spPr>
        <p:txBody>
          <a:bodyPr spcFirstLastPara="1" wrap="square" lIns="96650" tIns="48325" rIns="96650" bIns="48325"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119474"/>
            <a:ext cx="3169920" cy="480060"/>
          </a:xfrm>
          <a:prstGeom prst="rect">
            <a:avLst/>
          </a:prstGeom>
          <a:noFill/>
          <a:ln>
            <a:noFill/>
          </a:ln>
        </p:spPr>
        <p:txBody>
          <a:bodyPr spcFirstLastPara="1" wrap="square" lIns="96650" tIns="48325" rIns="96650" bIns="48325"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4143587" y="9119474"/>
            <a:ext cx="3169920" cy="480060"/>
          </a:xfrm>
          <a:prstGeom prst="rect">
            <a:avLst/>
          </a:prstGeom>
          <a:noFill/>
          <a:ln>
            <a:noFill/>
          </a:ln>
        </p:spPr>
        <p:txBody>
          <a:bodyPr spcFirstLastPara="1" wrap="square" lIns="96650" tIns="48325" rIns="96650" bIns="48325"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esr.unep.org/"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oie.int/es/para-los-periodistas/una-sola-salud/" TargetMode="External"/><Relationship Id="rId2" Type="http://schemas.openxmlformats.org/officeDocument/2006/relationships/slide" Target="../slides/slide4.xml"/><Relationship Id="rId1" Type="http://schemas.openxmlformats.org/officeDocument/2006/relationships/notesMaster" Target="../notesMasters/notesMaster1.xml"/><Relationship Id="rId4" Type="http://schemas.openxmlformats.org/officeDocument/2006/relationships/hyperlink" Target="https://www.who.int/news-room/q-a-detail/one-health"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p1: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5" name="Google Shape;295;p1:notes"/>
          <p:cNvSpPr txBox="1">
            <a:spLocks noGrp="1"/>
          </p:cNvSpPr>
          <p:nvPr>
            <p:ph type="body" idx="1"/>
          </p:nvPr>
        </p:nvSpPr>
        <p:spPr>
          <a:xfrm>
            <a:off x="731520" y="4560570"/>
            <a:ext cx="5852160" cy="4320540"/>
          </a:xfrm>
          <a:prstGeom prst="rect">
            <a:avLst/>
          </a:prstGeom>
          <a:noFill/>
          <a:ln>
            <a:noFill/>
          </a:ln>
        </p:spPr>
        <p:txBody>
          <a:bodyPr spcFirstLastPara="1" wrap="square" lIns="96650" tIns="48325" rIns="96650" bIns="48325"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sz="1200" b="1" noProof="0">
                <a:latin typeface="+mn-lt"/>
                <a:ea typeface="Calibri"/>
                <a:cs typeface="Calibri"/>
                <a:sym typeface="Calibri"/>
              </a:rPr>
              <a:t>Notes de l'instructeur : </a:t>
            </a:r>
            <a:endParaRPr lang="fr-FR" noProof="0">
              <a:latin typeface="+mn-lt"/>
            </a:endParaRPr>
          </a:p>
          <a:p>
            <a:pPr marL="0" marR="0" lvl="0" indent="0" algn="l" rtl="0">
              <a:lnSpc>
                <a:spcPct val="100000"/>
              </a:lnSpc>
              <a:spcBef>
                <a:spcPts val="0"/>
              </a:spcBef>
              <a:spcAft>
                <a:spcPts val="0"/>
              </a:spcAft>
              <a:buClr>
                <a:schemeClr val="dk1"/>
              </a:buClr>
              <a:buSzPts val="1200"/>
              <a:buFont typeface="Calibri"/>
              <a:buNone/>
            </a:pPr>
            <a:endParaRPr lang="fr-FR" sz="1200" b="1" noProof="0">
              <a:latin typeface="+mn-lt"/>
              <a:ea typeface="Calibri"/>
              <a:cs typeface="Calibri"/>
              <a:sym typeface="Calibri"/>
            </a:endParaRPr>
          </a:p>
          <a:p>
            <a:pPr marL="171450" marR="0" lvl="0" indent="-171450" algn="l" defTabSz="914400" rtl="0" eaLnBrk="1" fontAlgn="auto" latinLnBrk="0" hangingPunct="1">
              <a:lnSpc>
                <a:spcPct val="100000"/>
              </a:lnSpc>
              <a:spcBef>
                <a:spcPts val="0"/>
              </a:spcBef>
              <a:spcAft>
                <a:spcPts val="0"/>
              </a:spcAft>
              <a:buClr>
                <a:schemeClr val="dk1"/>
              </a:buClr>
              <a:buSzPts val="1200"/>
              <a:buFont typeface="Wingdings" panose="05000000000000000000" pitchFamily="2" charset="2"/>
              <a:buChar char="v"/>
              <a:tabLst/>
              <a:defRPr/>
            </a:pPr>
            <a:r>
              <a:rPr lang="fr-FR" sz="1200" i="1">
                <a:effectLst/>
                <a:latin typeface="+mn-lt"/>
                <a:ea typeface="Aptos" panose="020B0004020202020204" pitchFamily="34" charset="0"/>
              </a:rPr>
              <a:t>N'hésitez pas à modifier cette présentation pour l'adapter à votre contexte local.  Si des modifications sont apportées, veuillez l'indiquer : </a:t>
            </a:r>
            <a:r>
              <a:rPr lang="fr-FR" sz="1200" b="1" i="1">
                <a:effectLst/>
                <a:latin typeface="+mn-lt"/>
                <a:ea typeface="Aptos" panose="020B0004020202020204" pitchFamily="34" charset="0"/>
              </a:rPr>
              <a:t>« Cette présentation a été partiellement modifiée par rapport à la version originale du CDC » </a:t>
            </a:r>
            <a:r>
              <a:rPr lang="fr-FR" sz="1200" i="1">
                <a:effectLst/>
                <a:latin typeface="+mn-lt"/>
                <a:ea typeface="Aptos" panose="020B0004020202020204" pitchFamily="34" charset="0"/>
              </a:rPr>
              <a:t>sur cette diapositive.</a:t>
            </a:r>
            <a:endParaRPr lang="fr-FR" i="1">
              <a:latin typeface="+mn-lt"/>
            </a:endParaRPr>
          </a:p>
          <a:p>
            <a:pPr marL="0" marR="0" lvl="0" indent="0" algn="l" rtl="0">
              <a:lnSpc>
                <a:spcPct val="100000"/>
              </a:lnSpc>
              <a:spcBef>
                <a:spcPts val="0"/>
              </a:spcBef>
              <a:spcAft>
                <a:spcPts val="0"/>
              </a:spcAft>
              <a:buClr>
                <a:schemeClr val="dk1"/>
              </a:buClr>
              <a:buSzPts val="1200"/>
              <a:buFont typeface="Calibri"/>
              <a:buNone/>
            </a:pPr>
            <a:endParaRPr lang="fr-FR" sz="1200" b="1" noProof="0">
              <a:latin typeface="+mn-lt"/>
              <a:ea typeface="Calibri"/>
              <a:cs typeface="Calibri"/>
              <a:sym typeface="Calibri"/>
            </a:endParaRPr>
          </a:p>
          <a:p>
            <a:pPr marL="171450" marR="0" lvl="0" indent="-171450" algn="l" rtl="0">
              <a:lnSpc>
                <a:spcPct val="100000"/>
              </a:lnSpc>
              <a:spcBef>
                <a:spcPts val="0"/>
              </a:spcBef>
              <a:spcAft>
                <a:spcPts val="0"/>
              </a:spcAft>
              <a:buClr>
                <a:schemeClr val="dk1"/>
              </a:buClr>
              <a:buSzPts val="1200"/>
              <a:buFont typeface="Arial"/>
              <a:buChar char="•"/>
            </a:pPr>
            <a:r>
              <a:rPr lang="fr-FR" b="1" u="sng" noProof="0">
                <a:latin typeface="+mn-lt"/>
                <a:ea typeface="Calibri"/>
                <a:cs typeface="Calibri"/>
                <a:sym typeface="Calibri"/>
              </a:rPr>
              <a:t>Dites</a:t>
            </a:r>
            <a:r>
              <a:rPr lang="fr-FR" b="1" u="none" noProof="0">
                <a:latin typeface="+mn-lt"/>
                <a:ea typeface="Calibri"/>
                <a:cs typeface="Calibri"/>
                <a:sym typeface="Calibri"/>
              </a:rPr>
              <a:t> : </a:t>
            </a:r>
            <a:r>
              <a:rPr lang="fr-FR" sz="1200" noProof="0">
                <a:latin typeface="+mn-lt"/>
                <a:ea typeface="Calibri"/>
                <a:cs typeface="Calibri"/>
                <a:sym typeface="Calibri"/>
              </a:rPr>
              <a:t>cette leçon donne un aperçu de l'approche </a:t>
            </a:r>
            <a:r>
              <a:rPr lang="fr-FR" noProof="0">
                <a:latin typeface="+mn-lt"/>
              </a:rPr>
              <a:t>Une Seule Santé </a:t>
            </a:r>
            <a:r>
              <a:rPr lang="fr-FR" sz="1200" noProof="0">
                <a:latin typeface="+mn-lt"/>
                <a:ea typeface="Calibri"/>
                <a:cs typeface="Calibri"/>
                <a:sym typeface="Calibri"/>
              </a:rPr>
              <a:t>en matière de santé publique et de la manière dont elle peut être mise en œuvre.</a:t>
            </a:r>
            <a:endParaRPr lang="fr-FR" noProof="0">
              <a:latin typeface="+mn-lt"/>
              <a:ea typeface="Calibri"/>
              <a:cs typeface="Calibri"/>
              <a:sym typeface="Calibri"/>
            </a:endParaRPr>
          </a:p>
          <a:p>
            <a:pPr marL="0" lvl="0" indent="0" algn="l" rtl="0">
              <a:spcBef>
                <a:spcPts val="0"/>
              </a:spcBef>
              <a:spcAft>
                <a:spcPts val="0"/>
              </a:spcAft>
              <a:buNone/>
            </a:pPr>
            <a:endParaRPr/>
          </a:p>
        </p:txBody>
      </p:sp>
      <p:sp>
        <p:nvSpPr>
          <p:cNvPr id="296" name="Google Shape;296;p1:notes"/>
          <p:cNvSpPr txBox="1">
            <a:spLocks noGrp="1"/>
          </p:cNvSpPr>
          <p:nvPr>
            <p:ph type="sldNum" idx="12"/>
          </p:nvPr>
        </p:nvSpPr>
        <p:spPr>
          <a:xfrm>
            <a:off x="4143587" y="9119474"/>
            <a:ext cx="3169920" cy="480060"/>
          </a:xfrm>
          <a:prstGeom prst="rect">
            <a:avLst/>
          </a:prstGeom>
          <a:noFill/>
          <a:ln>
            <a:noFill/>
          </a:ln>
        </p:spPr>
        <p:txBody>
          <a:bodyPr spcFirstLastPara="1" wrap="square" lIns="96650" tIns="48325" rIns="96650" bIns="48325" anchor="b"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3"/>
        <p:cNvGrpSpPr/>
        <p:nvPr/>
      </p:nvGrpSpPr>
      <p:grpSpPr>
        <a:xfrm>
          <a:off x="0" y="0"/>
          <a:ext cx="0" cy="0"/>
          <a:chOff x="0" y="0"/>
          <a:chExt cx="0" cy="0"/>
        </a:xfrm>
      </p:grpSpPr>
      <p:sp>
        <p:nvSpPr>
          <p:cNvPr id="404" name="Google Shape;404;p10: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5" name="Google Shape;405;p10:notes"/>
          <p:cNvSpPr txBox="1">
            <a:spLocks noGrp="1"/>
          </p:cNvSpPr>
          <p:nvPr>
            <p:ph type="body" idx="1"/>
          </p:nvPr>
        </p:nvSpPr>
        <p:spPr>
          <a:xfrm>
            <a:off x="731520" y="4560570"/>
            <a:ext cx="5852160" cy="4320540"/>
          </a:xfrm>
          <a:prstGeom prst="rect">
            <a:avLst/>
          </a:prstGeom>
          <a:noFill/>
          <a:ln>
            <a:noFill/>
          </a:ln>
        </p:spPr>
        <p:txBody>
          <a:bodyPr spcFirstLastPara="1" wrap="square" lIns="96650" tIns="48325" rIns="96650" bIns="48325" anchor="t" anchorCtr="0">
            <a:noAutofit/>
          </a:bodyPr>
          <a:lstStyle/>
          <a:p>
            <a:pPr marL="0" lvl="0" indent="0" algn="l" rtl="0">
              <a:spcBef>
                <a:spcPts val="0"/>
              </a:spcBef>
              <a:spcAft>
                <a:spcPts val="0"/>
              </a:spcAft>
              <a:buNone/>
            </a:pPr>
            <a:r>
              <a:rPr lang="fr-FR" b="1" noProof="0" dirty="0">
                <a:solidFill>
                  <a:schemeClr val="tx1"/>
                </a:solidFill>
                <a:latin typeface="+mn-lt"/>
                <a:ea typeface="Calibri"/>
                <a:cs typeface="Calibri"/>
                <a:sym typeface="Calibri"/>
              </a:rPr>
              <a:t>Notes de l'instructeur :</a:t>
            </a:r>
            <a:endParaRPr lang="fr-FR" noProof="0" dirty="0">
              <a:solidFill>
                <a:schemeClr val="tx1"/>
              </a:solidFill>
              <a:latin typeface="+mn-lt"/>
            </a:endParaRPr>
          </a:p>
          <a:p>
            <a:pPr marL="0" lvl="0" indent="0" algn="l" rtl="0">
              <a:spcBef>
                <a:spcPts val="0"/>
              </a:spcBef>
              <a:spcAft>
                <a:spcPts val="0"/>
              </a:spcAft>
              <a:buNone/>
            </a:pPr>
            <a:endParaRPr lang="fr-FR" b="1" noProof="0" dirty="0">
              <a:solidFill>
                <a:schemeClr val="tx1"/>
              </a:solidFill>
              <a:latin typeface="+mn-lt"/>
              <a:ea typeface="Calibri"/>
              <a:cs typeface="Calibri"/>
              <a:sym typeface="Calibri"/>
            </a:endParaRPr>
          </a:p>
          <a:p>
            <a:pPr marL="171450" lvl="0" indent="-171450" algn="l" rtl="0">
              <a:spcBef>
                <a:spcPts val="0"/>
              </a:spcBef>
              <a:spcAft>
                <a:spcPts val="0"/>
              </a:spcAft>
              <a:buClr>
                <a:schemeClr val="dk1"/>
              </a:buClr>
              <a:buSzPts val="1200"/>
              <a:buFont typeface="Arial"/>
              <a:buChar char="•"/>
            </a:pPr>
            <a:r>
              <a:rPr lang="fr-FR" b="1" u="sng" noProof="0" dirty="0">
                <a:solidFill>
                  <a:schemeClr val="tx1"/>
                </a:solidFill>
                <a:latin typeface="+mn-lt"/>
                <a:ea typeface="Calibri"/>
                <a:cs typeface="Calibri"/>
                <a:sym typeface="Calibri"/>
              </a:rPr>
              <a:t>Dites</a:t>
            </a:r>
            <a:r>
              <a:rPr lang="fr-FR" b="1" u="none" noProof="0" dirty="0">
                <a:solidFill>
                  <a:schemeClr val="tx1"/>
                </a:solidFill>
                <a:latin typeface="+mn-lt"/>
                <a:ea typeface="Calibri"/>
                <a:cs typeface="Calibri"/>
                <a:sym typeface="Calibri"/>
              </a:rPr>
              <a:t> : </a:t>
            </a:r>
            <a:r>
              <a:rPr lang="fr-FR" b="0" i="0" noProof="0" dirty="0">
                <a:solidFill>
                  <a:schemeClr val="tx1"/>
                </a:solidFill>
                <a:latin typeface="+mn-lt"/>
                <a:ea typeface="Calibri"/>
                <a:cs typeface="Calibri"/>
                <a:sym typeface="Calibri"/>
              </a:rPr>
              <a:t>L'une des organisations de la Quadripartite est l'Organisation Mondiale de la Santé, ou OMS.  </a:t>
            </a:r>
            <a:r>
              <a:rPr lang="fr-FR" noProof="0" dirty="0">
                <a:solidFill>
                  <a:schemeClr val="tx1"/>
                </a:solidFill>
                <a:latin typeface="+mn-lt"/>
                <a:ea typeface="Calibri"/>
                <a:cs typeface="Calibri"/>
                <a:sym typeface="Calibri"/>
              </a:rPr>
              <a:t>L'</a:t>
            </a:r>
            <a:r>
              <a:rPr lang="fr-FR" b="0" i="0" noProof="0" dirty="0">
                <a:solidFill>
                  <a:schemeClr val="tx1"/>
                </a:solidFill>
                <a:latin typeface="+mn-lt"/>
                <a:ea typeface="Calibri"/>
                <a:cs typeface="Calibri"/>
                <a:sym typeface="Calibri"/>
              </a:rPr>
              <a:t>OMS est </a:t>
            </a:r>
            <a:r>
              <a:rPr lang="fr-FR" noProof="0" dirty="0">
                <a:solidFill>
                  <a:schemeClr val="tx1"/>
                </a:solidFill>
                <a:latin typeface="+mn-lt"/>
                <a:ea typeface="Calibri"/>
                <a:cs typeface="Calibri"/>
                <a:sym typeface="Calibri"/>
              </a:rPr>
              <a:t>l'agence des Nations Unies qui relie les nations, les partenaires et les personnes pour promouvoir la santé, assurer la sécurité dans le monde et servir les personnes vulnérables.  </a:t>
            </a:r>
            <a:r>
              <a:rPr lang="fr-FR" sz="1200" b="0" i="0" noProof="0" dirty="0">
                <a:solidFill>
                  <a:schemeClr val="tx1"/>
                </a:solidFill>
                <a:latin typeface="+mn-lt"/>
                <a:ea typeface="Calibri"/>
                <a:cs typeface="Calibri"/>
                <a:sym typeface="Calibri"/>
              </a:rPr>
              <a:t>Elle </a:t>
            </a:r>
            <a:r>
              <a:rPr lang="fr-FR" sz="1200" noProof="0" dirty="0">
                <a:solidFill>
                  <a:schemeClr val="tx1"/>
                </a:solidFill>
                <a:latin typeface="+mn-lt"/>
                <a:ea typeface="Calibri"/>
                <a:cs typeface="Calibri"/>
                <a:sym typeface="Calibri"/>
              </a:rPr>
              <a:t>fournit des orientations sur la surveillance de la santé publique axée sur l'homme.  </a:t>
            </a:r>
            <a:r>
              <a:rPr lang="fr-FR" b="0" i="0" noProof="0" dirty="0">
                <a:solidFill>
                  <a:schemeClr val="tx1"/>
                </a:solidFill>
                <a:latin typeface="+mn-lt"/>
                <a:ea typeface="Calibri"/>
                <a:cs typeface="Calibri"/>
                <a:sym typeface="Calibri"/>
              </a:rPr>
              <a:t> </a:t>
            </a:r>
            <a:endParaRPr lang="fr-FR" b="1" noProof="0" dirty="0">
              <a:solidFill>
                <a:schemeClr val="tx1"/>
              </a:solidFill>
              <a:latin typeface="+mn-lt"/>
              <a:ea typeface="Calibri"/>
              <a:cs typeface="Calibri"/>
              <a:sym typeface="Calibri"/>
            </a:endParaRPr>
          </a:p>
          <a:p>
            <a:pPr marL="0" lvl="0" indent="0" algn="l" rtl="0">
              <a:spcBef>
                <a:spcPts val="0"/>
              </a:spcBef>
              <a:spcAft>
                <a:spcPts val="0"/>
              </a:spcAft>
              <a:buNone/>
            </a:pPr>
            <a:endParaRPr lang="fr-FR" b="1" noProof="0" dirty="0">
              <a:solidFill>
                <a:schemeClr val="tx1"/>
              </a:solidFill>
              <a:latin typeface="+mn-lt"/>
              <a:ea typeface="Calibri"/>
              <a:cs typeface="Calibri"/>
              <a:sym typeface="Calibri"/>
            </a:endParaRPr>
          </a:p>
          <a:p>
            <a:pPr marL="171450" lvl="0" indent="-171450" algn="l" rtl="0">
              <a:spcBef>
                <a:spcPts val="0"/>
              </a:spcBef>
              <a:spcAft>
                <a:spcPts val="0"/>
              </a:spcAft>
              <a:buClr>
                <a:srgbClr val="3C4245"/>
              </a:buClr>
              <a:buSzPts val="1200"/>
              <a:buFont typeface="Noto Sans Symbols"/>
              <a:buChar char="❖"/>
            </a:pPr>
            <a:r>
              <a:rPr lang="fr-FR" b="1" i="0" noProof="0" dirty="0">
                <a:solidFill>
                  <a:schemeClr val="tx1"/>
                </a:solidFill>
                <a:latin typeface="+mn-lt"/>
                <a:ea typeface="Calibri"/>
                <a:cs typeface="Calibri"/>
                <a:sym typeface="Calibri"/>
              </a:rPr>
              <a:t>L</a:t>
            </a:r>
            <a:r>
              <a:rPr lang="fr-FR" b="1" i="1" noProof="0" dirty="0">
                <a:solidFill>
                  <a:schemeClr val="tx1"/>
                </a:solidFill>
                <a:latin typeface="+mn-lt"/>
                <a:ea typeface="Calibri"/>
                <a:cs typeface="Calibri"/>
                <a:sym typeface="Calibri"/>
              </a:rPr>
              <a:t>'OMS</a:t>
            </a:r>
            <a:r>
              <a:rPr lang="fr-FR" b="1" i="1" noProof="0" dirty="0">
                <a:solidFill>
                  <a:schemeClr val="tx1"/>
                </a:solidFill>
                <a:latin typeface="+mn-lt"/>
              </a:rPr>
              <a:t> </a:t>
            </a:r>
            <a:r>
              <a:rPr lang="fr-FR" b="1" i="1" noProof="0" dirty="0">
                <a:solidFill>
                  <a:schemeClr val="tx1"/>
                </a:solidFill>
                <a:latin typeface="+mn-lt"/>
                <a:ea typeface="Calibri"/>
                <a:cs typeface="Calibri"/>
                <a:sym typeface="Calibri"/>
              </a:rPr>
              <a:t>se concentre sur l'utilisation de données opportunes, fiables et exploitables pour améliorer la santé de milliards de personnes grâce aux objectifs du triple </a:t>
            </a:r>
            <a:r>
              <a:rPr lang="fr-FR" b="1" i="1" noProof="0" dirty="0">
                <a:solidFill>
                  <a:schemeClr val="tx1"/>
                </a:solidFill>
                <a:latin typeface="+mn-lt"/>
              </a:rPr>
              <a:t>milliard</a:t>
            </a:r>
            <a:r>
              <a:rPr lang="fr-FR" b="1" i="1" noProof="0" dirty="0">
                <a:solidFill>
                  <a:schemeClr val="tx1"/>
                </a:solidFill>
                <a:latin typeface="+mn-lt"/>
                <a:ea typeface="Calibri"/>
                <a:cs typeface="Calibri"/>
                <a:sym typeface="Calibri"/>
              </a:rPr>
              <a:t>. Ces objectifs sont à la fois un outil de mesure et une stratégie à mettre en œuvre : </a:t>
            </a:r>
            <a:endParaRPr lang="fr-FR" noProof="0" dirty="0">
              <a:solidFill>
                <a:schemeClr val="tx1"/>
              </a:solidFill>
              <a:latin typeface="+mn-lt"/>
            </a:endParaRPr>
          </a:p>
          <a:p>
            <a:pPr marL="628650" lvl="1" indent="-171450" algn="l" rtl="0">
              <a:spcBef>
                <a:spcPts val="0"/>
              </a:spcBef>
              <a:spcAft>
                <a:spcPts val="0"/>
              </a:spcAft>
              <a:buClr>
                <a:srgbClr val="3C4245"/>
              </a:buClr>
              <a:buSzPts val="1200"/>
              <a:buFont typeface="Courier New"/>
              <a:buChar char="o"/>
            </a:pPr>
            <a:r>
              <a:rPr lang="fr-FR" b="1" i="1" noProof="0" dirty="0">
                <a:solidFill>
                  <a:schemeClr val="tx1"/>
                </a:solidFill>
                <a:latin typeface="+mn-lt"/>
                <a:ea typeface="Calibri"/>
                <a:cs typeface="Calibri"/>
                <a:sym typeface="Calibri"/>
              </a:rPr>
              <a:t>Un milliard de personnes supplémentaires bénéficieront d'une couverture sanitaire universelle</a:t>
            </a:r>
            <a:endParaRPr lang="fr-FR" noProof="0" dirty="0">
              <a:solidFill>
                <a:schemeClr val="tx1"/>
              </a:solidFill>
              <a:latin typeface="+mn-lt"/>
            </a:endParaRPr>
          </a:p>
          <a:p>
            <a:pPr marL="628650" lvl="1" indent="-171450" algn="l" rtl="0">
              <a:spcBef>
                <a:spcPts val="0"/>
              </a:spcBef>
              <a:spcAft>
                <a:spcPts val="0"/>
              </a:spcAft>
              <a:buClr>
                <a:srgbClr val="3C4245"/>
              </a:buClr>
              <a:buSzPts val="1200"/>
              <a:buFont typeface="Courier New"/>
              <a:buChar char="o"/>
            </a:pPr>
            <a:r>
              <a:rPr lang="fr-FR" b="1" i="1" noProof="0" dirty="0">
                <a:solidFill>
                  <a:schemeClr val="tx1"/>
                </a:solidFill>
                <a:latin typeface="+mn-lt"/>
                <a:ea typeface="Calibri"/>
                <a:cs typeface="Calibri"/>
                <a:sym typeface="Calibri"/>
              </a:rPr>
              <a:t>Un milliard de personnes supplémentaires seront mieux protégées contre les urgences sanitaires, et</a:t>
            </a:r>
            <a:endParaRPr lang="fr-FR" noProof="0" dirty="0">
              <a:solidFill>
                <a:schemeClr val="tx1"/>
              </a:solidFill>
              <a:latin typeface="+mn-lt"/>
            </a:endParaRPr>
          </a:p>
          <a:p>
            <a:pPr marL="628650" lvl="1" indent="-171450" algn="l" rtl="0">
              <a:spcBef>
                <a:spcPts val="0"/>
              </a:spcBef>
              <a:spcAft>
                <a:spcPts val="0"/>
              </a:spcAft>
              <a:buClr>
                <a:srgbClr val="3C4245"/>
              </a:buClr>
              <a:buSzPts val="1200"/>
              <a:buFont typeface="Courier New"/>
              <a:buChar char="o"/>
            </a:pPr>
            <a:r>
              <a:rPr lang="fr-FR" b="1" i="1" noProof="0" dirty="0">
                <a:solidFill>
                  <a:schemeClr val="tx1"/>
                </a:solidFill>
                <a:latin typeface="+mn-lt"/>
                <a:ea typeface="Calibri"/>
                <a:cs typeface="Calibri"/>
                <a:sym typeface="Calibri"/>
              </a:rPr>
              <a:t>Un milliard de personnes supplémentaires jouiront d'une meilleure santé et d'un plus grand bien-être.</a:t>
            </a:r>
          </a:p>
          <a:p>
            <a:pPr marL="0" lvl="0" indent="0" algn="l" rtl="0">
              <a:spcBef>
                <a:spcPts val="0"/>
              </a:spcBef>
              <a:spcAft>
                <a:spcPts val="0"/>
              </a:spcAft>
              <a:buNone/>
            </a:pPr>
            <a:endParaRPr b="1" dirty="0">
              <a:latin typeface="Calibri"/>
              <a:ea typeface="Calibri"/>
              <a:cs typeface="Calibri"/>
              <a:sym typeface="Calibri"/>
            </a:endParaRPr>
          </a:p>
        </p:txBody>
      </p:sp>
      <p:sp>
        <p:nvSpPr>
          <p:cNvPr id="406" name="Google Shape;406;p10:notes"/>
          <p:cNvSpPr txBox="1">
            <a:spLocks noGrp="1"/>
          </p:cNvSpPr>
          <p:nvPr>
            <p:ph type="sldNum" idx="12"/>
          </p:nvPr>
        </p:nvSpPr>
        <p:spPr>
          <a:xfrm>
            <a:off x="4143587" y="9119474"/>
            <a:ext cx="3169920" cy="480060"/>
          </a:xfrm>
          <a:prstGeom prst="rect">
            <a:avLst/>
          </a:prstGeom>
          <a:noFill/>
          <a:ln>
            <a:noFill/>
          </a:ln>
        </p:spPr>
        <p:txBody>
          <a:bodyPr spcFirstLastPara="1" wrap="square" lIns="96650" tIns="48325" rIns="96650" bIns="48325" anchor="b" anchorCtr="0">
            <a:noAutofit/>
          </a:bodyPr>
          <a:lstStyle/>
          <a:p>
            <a:pPr marL="0" lvl="0" indent="0" algn="r" rtl="0">
              <a:spcBef>
                <a:spcPts val="0"/>
              </a:spcBef>
              <a:spcAft>
                <a:spcPts val="0"/>
              </a:spcAft>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4"/>
        <p:cNvGrpSpPr/>
        <p:nvPr/>
      </p:nvGrpSpPr>
      <p:grpSpPr>
        <a:xfrm>
          <a:off x="0" y="0"/>
          <a:ext cx="0" cy="0"/>
          <a:chOff x="0" y="0"/>
          <a:chExt cx="0" cy="0"/>
        </a:xfrm>
      </p:grpSpPr>
      <p:sp>
        <p:nvSpPr>
          <p:cNvPr id="415" name="Google Shape;415;p11: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6" name="Google Shape;416;p11:notes"/>
          <p:cNvSpPr txBox="1">
            <a:spLocks noGrp="1"/>
          </p:cNvSpPr>
          <p:nvPr>
            <p:ph type="body" idx="1"/>
          </p:nvPr>
        </p:nvSpPr>
        <p:spPr>
          <a:xfrm>
            <a:off x="731520" y="4560570"/>
            <a:ext cx="5852160" cy="4320540"/>
          </a:xfrm>
          <a:prstGeom prst="rect">
            <a:avLst/>
          </a:prstGeom>
          <a:noFill/>
          <a:ln>
            <a:noFill/>
          </a:ln>
        </p:spPr>
        <p:txBody>
          <a:bodyPr spcFirstLastPara="1" wrap="square" lIns="96650" tIns="48325" rIns="96650" bIns="48325" anchor="t" anchorCtr="0">
            <a:noAutofit/>
          </a:bodyPr>
          <a:lstStyle/>
          <a:p>
            <a:pPr marL="0" lvl="0" indent="0" algn="l" rtl="0">
              <a:spcBef>
                <a:spcPts val="0"/>
              </a:spcBef>
              <a:spcAft>
                <a:spcPts val="0"/>
              </a:spcAft>
              <a:buNone/>
            </a:pPr>
            <a:r>
              <a:rPr lang="fr-FR" b="1" noProof="0" dirty="0">
                <a:latin typeface="+mn-lt"/>
                <a:ea typeface="Calibri"/>
                <a:cs typeface="Calibri"/>
                <a:sym typeface="Calibri"/>
              </a:rPr>
              <a:t>Notes de l'instructeur : </a:t>
            </a:r>
            <a:endParaRPr lang="fr-FR" noProof="0" dirty="0">
              <a:latin typeface="+mn-lt"/>
            </a:endParaRPr>
          </a:p>
          <a:p>
            <a:pPr marL="0" lvl="0" indent="0" algn="l" rtl="0">
              <a:spcBef>
                <a:spcPts val="0"/>
              </a:spcBef>
              <a:spcAft>
                <a:spcPts val="0"/>
              </a:spcAft>
              <a:buNone/>
            </a:pPr>
            <a:endParaRPr lang="fr-FR" b="1" noProof="0" dirty="0">
              <a:latin typeface="+mn-lt"/>
              <a:ea typeface="Calibri"/>
              <a:cs typeface="Calibri"/>
              <a:sym typeface="Calibri"/>
            </a:endParaRPr>
          </a:p>
          <a:p>
            <a:pPr marL="171450" lvl="0" indent="-171450" algn="l" rtl="0">
              <a:spcBef>
                <a:spcPts val="0"/>
              </a:spcBef>
              <a:spcAft>
                <a:spcPts val="0"/>
              </a:spcAft>
              <a:buClr>
                <a:schemeClr val="dk1"/>
              </a:buClr>
              <a:buSzPts val="1200"/>
              <a:buFont typeface="Arial"/>
              <a:buChar char="•"/>
            </a:pPr>
            <a:r>
              <a:rPr lang="fr-FR" b="1" u="sng" noProof="0" dirty="0">
                <a:latin typeface="+mn-lt"/>
                <a:ea typeface="Calibri"/>
                <a:cs typeface="Calibri"/>
                <a:sym typeface="Calibri"/>
              </a:rPr>
              <a:t>Dites</a:t>
            </a:r>
            <a:r>
              <a:rPr lang="fr-FR" b="1" u="none" noProof="0" dirty="0">
                <a:latin typeface="+mn-lt"/>
                <a:ea typeface="Calibri"/>
                <a:cs typeface="Calibri"/>
                <a:sym typeface="Calibri"/>
              </a:rPr>
              <a:t> : </a:t>
            </a:r>
            <a:r>
              <a:rPr lang="fr-FR" sz="1200" noProof="0" dirty="0">
                <a:latin typeface="+mn-lt"/>
                <a:ea typeface="Calibri"/>
                <a:cs typeface="Calibri"/>
                <a:sym typeface="Calibri"/>
              </a:rPr>
              <a:t>une autre organisation de la Quadripartite est l'</a:t>
            </a:r>
            <a:r>
              <a:rPr lang="fr-FR" sz="1200" b="0" noProof="0" dirty="0">
                <a:latin typeface="+mn-lt"/>
                <a:ea typeface="Calibri"/>
                <a:cs typeface="Calibri"/>
                <a:sym typeface="Calibri"/>
              </a:rPr>
              <a:t>Organisation Mondiale de la Santé Animale (</a:t>
            </a:r>
            <a:r>
              <a:rPr lang="fr-FR" sz="1200" b="0" i="1" noProof="0" dirty="0">
                <a:latin typeface="+mn-lt"/>
                <a:ea typeface="Calibri"/>
                <a:cs typeface="Calibri"/>
                <a:sym typeface="Calibri"/>
              </a:rPr>
              <a:t>OMSA, anciennement connue sous le nom d'OIE</a:t>
            </a:r>
            <a:r>
              <a:rPr lang="fr-FR" sz="1200" b="0" noProof="0" dirty="0">
                <a:latin typeface="+mn-lt"/>
                <a:ea typeface="Calibri"/>
                <a:cs typeface="Calibri"/>
                <a:sym typeface="Calibri"/>
              </a:rPr>
              <a:t>). </a:t>
            </a:r>
            <a:r>
              <a:rPr lang="fr-FR" sz="1200" noProof="0" dirty="0">
                <a:latin typeface="+mn-lt"/>
                <a:ea typeface="Calibri"/>
                <a:cs typeface="Calibri"/>
                <a:sym typeface="Calibri"/>
              </a:rPr>
              <a:t>Alors que l'OMS fournit des orientations sur la surveillance de la santé publique axée sur l'homme, la mission de </a:t>
            </a:r>
            <a:r>
              <a:rPr lang="fr-FR" sz="1200" b="0" i="1" noProof="0" dirty="0">
                <a:latin typeface="+mn-lt"/>
                <a:ea typeface="Calibri"/>
                <a:cs typeface="Calibri"/>
                <a:sym typeface="Calibri"/>
              </a:rPr>
              <a:t>l'OM</a:t>
            </a:r>
            <a:r>
              <a:rPr lang="fr-FR" i="1" noProof="0" dirty="0">
                <a:latin typeface="+mn-lt"/>
              </a:rPr>
              <a:t>SA</a:t>
            </a:r>
            <a:r>
              <a:rPr lang="fr-FR" sz="1200" b="0" i="1" noProof="0" dirty="0">
                <a:latin typeface="+mn-lt"/>
                <a:ea typeface="Calibri"/>
                <a:cs typeface="Calibri"/>
                <a:sym typeface="Calibri"/>
              </a:rPr>
              <a:t> </a:t>
            </a:r>
            <a:r>
              <a:rPr lang="fr-FR" sz="1200" noProof="0" dirty="0">
                <a:latin typeface="+mn-lt"/>
                <a:ea typeface="Calibri"/>
                <a:cs typeface="Calibri"/>
                <a:sym typeface="Calibri"/>
              </a:rPr>
              <a:t>est axée sur la protection de la santé animale. </a:t>
            </a:r>
            <a:endParaRPr lang="fr-FR" noProof="0" dirty="0">
              <a:latin typeface="+mn-lt"/>
            </a:endParaRPr>
          </a:p>
          <a:p>
            <a:pPr marL="0" lvl="0" indent="0" algn="l" rtl="0">
              <a:lnSpc>
                <a:spcPct val="115000"/>
              </a:lnSpc>
              <a:spcBef>
                <a:spcPts val="0"/>
              </a:spcBef>
              <a:spcAft>
                <a:spcPts val="0"/>
              </a:spcAft>
              <a:buNone/>
            </a:pPr>
            <a:r>
              <a:rPr lang="fr-FR" sz="1200" noProof="0" dirty="0">
                <a:latin typeface="+mn-lt"/>
                <a:ea typeface="Calibri"/>
                <a:cs typeface="Calibri"/>
                <a:sym typeface="Calibri"/>
              </a:rPr>
              <a:t> </a:t>
            </a:r>
            <a:endParaRPr lang="fr-FR" noProof="0" dirty="0">
              <a:latin typeface="+mn-lt"/>
            </a:endParaRPr>
          </a:p>
          <a:p>
            <a:pPr marL="171450" marR="0" lvl="0" indent="-171450" algn="l" rtl="0">
              <a:lnSpc>
                <a:spcPct val="115000"/>
              </a:lnSpc>
              <a:spcBef>
                <a:spcPts val="0"/>
              </a:spcBef>
              <a:spcAft>
                <a:spcPts val="0"/>
              </a:spcAft>
              <a:buClr>
                <a:schemeClr val="dk1"/>
              </a:buClr>
              <a:buSzPts val="1200"/>
              <a:buFont typeface="Arial"/>
              <a:buChar char="•"/>
            </a:pPr>
            <a:r>
              <a:rPr lang="fr-FR" b="1" u="sng" noProof="0" dirty="0">
                <a:latin typeface="+mn-lt"/>
                <a:ea typeface="Calibri"/>
                <a:cs typeface="Calibri"/>
                <a:sym typeface="Calibri"/>
              </a:rPr>
              <a:t>Dites </a:t>
            </a:r>
            <a:r>
              <a:rPr lang="fr-FR" b="1" u="none" noProof="0" dirty="0">
                <a:latin typeface="+mn-lt"/>
                <a:ea typeface="Calibri"/>
                <a:cs typeface="Calibri"/>
                <a:sym typeface="Calibri"/>
              </a:rPr>
              <a:t>: </a:t>
            </a:r>
            <a:r>
              <a:rPr lang="fr-FR" sz="1200" noProof="0" dirty="0">
                <a:latin typeface="+mn-lt"/>
                <a:ea typeface="Calibri"/>
                <a:cs typeface="Calibri"/>
                <a:sym typeface="Calibri"/>
              </a:rPr>
              <a:t>En outre, l'OMSA promeut les services vétérinaires, protège le commerce mondial en publiant des normes sanitaires pour le commerce international des animaux et des produits d'origine animale, offre une meilleure garantie des aliments d'origine animale et promeut le bien-être des animaux par une approche fondée sur la science. </a:t>
            </a:r>
            <a:endParaRPr lang="fr-FR" noProof="0" dirty="0">
              <a:latin typeface="+mn-lt"/>
            </a:endParaRPr>
          </a:p>
          <a:p>
            <a:pPr marL="0" lvl="0" indent="0" algn="l" rtl="0">
              <a:spcBef>
                <a:spcPts val="1245"/>
              </a:spcBef>
              <a:spcAft>
                <a:spcPts val="0"/>
              </a:spcAft>
              <a:buNone/>
            </a:pPr>
            <a:endParaRPr lang="fr-FR" b="1" i="1" noProof="0" dirty="0">
              <a:latin typeface="+mn-lt"/>
              <a:ea typeface="Calibri"/>
              <a:cs typeface="Calibri"/>
              <a:sym typeface="Calibri"/>
            </a:endParaRPr>
          </a:p>
          <a:p>
            <a:pPr marL="171450" lvl="0" indent="-171450" algn="l" rtl="0">
              <a:lnSpc>
                <a:spcPct val="115000"/>
              </a:lnSpc>
              <a:spcBef>
                <a:spcPts val="0"/>
              </a:spcBef>
              <a:spcAft>
                <a:spcPts val="0"/>
              </a:spcAft>
              <a:buClr>
                <a:schemeClr val="dk1"/>
              </a:buClr>
              <a:buSzPts val="1200"/>
              <a:buFont typeface="Noto Sans Symbols"/>
              <a:buChar char="❖"/>
            </a:pPr>
            <a:r>
              <a:rPr lang="fr-FR" b="1" i="1" noProof="0" dirty="0">
                <a:latin typeface="+mn-lt"/>
              </a:rPr>
              <a:t>OMSA</a:t>
            </a:r>
            <a:r>
              <a:rPr lang="fr-FR" sz="1200" b="1" i="1" noProof="0" dirty="0">
                <a:latin typeface="+mn-lt"/>
                <a:ea typeface="Calibri"/>
                <a:cs typeface="Calibri"/>
                <a:sym typeface="Calibri"/>
              </a:rPr>
              <a:t> soutient :</a:t>
            </a:r>
            <a:endParaRPr lang="fr-FR" noProof="0" dirty="0">
              <a:latin typeface="+mn-lt"/>
            </a:endParaRPr>
          </a:p>
          <a:p>
            <a:pPr marL="628650" lvl="1" indent="-171450" algn="l" rtl="0">
              <a:lnSpc>
                <a:spcPct val="115000"/>
              </a:lnSpc>
              <a:spcBef>
                <a:spcPts val="0"/>
              </a:spcBef>
              <a:spcAft>
                <a:spcPts val="0"/>
              </a:spcAft>
              <a:buClr>
                <a:schemeClr val="dk1"/>
              </a:buClr>
              <a:buSzPts val="1200"/>
              <a:buFont typeface="Courier New"/>
              <a:buChar char="o"/>
            </a:pPr>
            <a:r>
              <a:rPr lang="fr-FR" sz="1200" b="1" i="1" noProof="0" dirty="0">
                <a:latin typeface="+mn-lt"/>
                <a:ea typeface="Calibri"/>
                <a:cs typeface="Calibri"/>
                <a:sym typeface="Calibri"/>
              </a:rPr>
              <a:t>Le partage des données et sensibilisation accrue aux maladies animales mondiales </a:t>
            </a:r>
            <a:endParaRPr lang="fr-FR" noProof="0" dirty="0">
              <a:latin typeface="+mn-lt"/>
            </a:endParaRPr>
          </a:p>
          <a:p>
            <a:pPr marL="628650" lvl="1" indent="-171450" algn="l" rtl="0">
              <a:lnSpc>
                <a:spcPct val="115000"/>
              </a:lnSpc>
              <a:spcBef>
                <a:spcPts val="0"/>
              </a:spcBef>
              <a:spcAft>
                <a:spcPts val="0"/>
              </a:spcAft>
              <a:buClr>
                <a:schemeClr val="dk1"/>
              </a:buClr>
              <a:buSzPts val="1200"/>
              <a:buFont typeface="Courier New"/>
              <a:buChar char="o"/>
            </a:pPr>
            <a:r>
              <a:rPr lang="fr-FR" sz="1200" b="1" i="1" noProof="0" dirty="0">
                <a:latin typeface="+mn-lt"/>
                <a:ea typeface="Calibri"/>
                <a:cs typeface="Calibri"/>
                <a:sym typeface="Calibri"/>
              </a:rPr>
              <a:t>La collecte, l’analyse et la diffusion d'informations scientifiques relatives à la santé animale </a:t>
            </a:r>
            <a:endParaRPr lang="fr-FR" noProof="0" dirty="0">
              <a:latin typeface="+mn-lt"/>
            </a:endParaRPr>
          </a:p>
          <a:p>
            <a:pPr marL="628650" lvl="1" indent="-171450" algn="l" rtl="0">
              <a:lnSpc>
                <a:spcPct val="115000"/>
              </a:lnSpc>
              <a:spcBef>
                <a:spcPts val="0"/>
              </a:spcBef>
              <a:spcAft>
                <a:spcPts val="0"/>
              </a:spcAft>
              <a:buClr>
                <a:schemeClr val="dk1"/>
              </a:buClr>
              <a:buSzPts val="1200"/>
              <a:buFont typeface="Courier New"/>
              <a:buChar char="o"/>
            </a:pPr>
            <a:r>
              <a:rPr lang="fr-FR" sz="1200" b="1" i="1" noProof="0" dirty="0">
                <a:latin typeface="+mn-lt"/>
                <a:ea typeface="Calibri"/>
                <a:cs typeface="Calibri"/>
                <a:sym typeface="Calibri"/>
              </a:rPr>
              <a:t>Le contrôle et l’éradication des maladies animales (y compris les zoonoses) par la fourniture d'une assistance technique aux pays membres </a:t>
            </a:r>
          </a:p>
          <a:p>
            <a:pPr marL="457200" lvl="1" indent="0" algn="l" rtl="0">
              <a:lnSpc>
                <a:spcPct val="115000"/>
              </a:lnSpc>
              <a:spcBef>
                <a:spcPts val="0"/>
              </a:spcBef>
              <a:spcAft>
                <a:spcPts val="0"/>
              </a:spcAft>
              <a:buClr>
                <a:schemeClr val="dk1"/>
              </a:buClr>
              <a:buSzPts val="1200"/>
              <a:buFont typeface="Courier New"/>
              <a:buNone/>
            </a:pPr>
            <a:endParaRPr lang="fr-FR" noProof="0" dirty="0">
              <a:latin typeface="+mn-lt"/>
            </a:endParaRPr>
          </a:p>
          <a:p>
            <a:pPr marL="171450" lvl="0" indent="-171450" algn="l" rtl="0">
              <a:lnSpc>
                <a:spcPct val="115000"/>
              </a:lnSpc>
              <a:spcBef>
                <a:spcPts val="0"/>
              </a:spcBef>
              <a:spcAft>
                <a:spcPts val="0"/>
              </a:spcAft>
              <a:buClr>
                <a:schemeClr val="dk1"/>
              </a:buClr>
              <a:buSzPts val="1200"/>
              <a:buFont typeface="Wingdings" panose="05000000000000000000" pitchFamily="2" charset="2"/>
              <a:buChar char="v"/>
            </a:pPr>
            <a:r>
              <a:rPr lang="fr-FR" sz="1200" b="1" i="1" noProof="0" dirty="0">
                <a:latin typeface="+mn-lt"/>
                <a:ea typeface="Calibri"/>
                <a:cs typeface="Calibri"/>
                <a:sym typeface="Calibri"/>
              </a:rPr>
              <a:t>OMSA gère également le Système mondial d'information sur la santé animale (WAHIS), une base de données actualisée qui fournit des informations sur les événements importants liés aux maladies animales dans le monde entier. </a:t>
            </a:r>
          </a:p>
          <a:p>
            <a:pPr marL="0" lvl="0" indent="0" algn="l" rtl="0">
              <a:spcBef>
                <a:spcPts val="0"/>
              </a:spcBef>
              <a:spcAft>
                <a:spcPts val="0"/>
              </a:spcAft>
              <a:buNone/>
            </a:pPr>
            <a:endParaRPr b="1" i="1" dirty="0">
              <a:latin typeface="Calibri"/>
              <a:ea typeface="Calibri"/>
              <a:cs typeface="Calibri"/>
              <a:sym typeface="Calibri"/>
            </a:endParaRPr>
          </a:p>
          <a:p>
            <a:pPr marL="0" lvl="0" indent="0" algn="l" rtl="0">
              <a:spcBef>
                <a:spcPts val="0"/>
              </a:spcBef>
              <a:spcAft>
                <a:spcPts val="0"/>
              </a:spcAft>
              <a:buNone/>
            </a:pPr>
            <a:endParaRPr b="1" dirty="0">
              <a:latin typeface="Calibri"/>
              <a:ea typeface="Calibri"/>
              <a:cs typeface="Calibri"/>
              <a:sym typeface="Calibri"/>
            </a:endParaRPr>
          </a:p>
          <a:p>
            <a:pPr marL="0" lvl="0" indent="0" algn="l" rtl="0">
              <a:spcBef>
                <a:spcPts val="0"/>
              </a:spcBef>
              <a:spcAft>
                <a:spcPts val="0"/>
              </a:spcAft>
              <a:buNone/>
            </a:pPr>
            <a:endParaRPr b="1" dirty="0">
              <a:latin typeface="Calibri"/>
              <a:ea typeface="Calibri"/>
              <a:cs typeface="Calibri"/>
              <a:sym typeface="Calibri"/>
            </a:endParaRPr>
          </a:p>
          <a:p>
            <a:pPr marL="0" lvl="0" indent="0" algn="l" rtl="0">
              <a:spcBef>
                <a:spcPts val="0"/>
              </a:spcBef>
              <a:spcAft>
                <a:spcPts val="0"/>
              </a:spcAft>
              <a:buNone/>
            </a:pPr>
            <a:endParaRPr b="1" dirty="0">
              <a:latin typeface="Calibri"/>
              <a:ea typeface="Calibri"/>
              <a:cs typeface="Calibri"/>
              <a:sym typeface="Calibri"/>
            </a:endParaRPr>
          </a:p>
          <a:p>
            <a:pPr marL="0" lvl="0" indent="0" algn="l" rtl="0">
              <a:spcBef>
                <a:spcPts val="0"/>
              </a:spcBef>
              <a:spcAft>
                <a:spcPts val="0"/>
              </a:spcAft>
              <a:buNone/>
            </a:pPr>
            <a:endParaRPr b="1" dirty="0">
              <a:latin typeface="Calibri"/>
              <a:ea typeface="Calibri"/>
              <a:cs typeface="Calibri"/>
              <a:sym typeface="Calibri"/>
            </a:endParaRPr>
          </a:p>
          <a:p>
            <a:pPr marL="0" lvl="0" indent="0" algn="l" rtl="0">
              <a:spcBef>
                <a:spcPts val="0"/>
              </a:spcBef>
              <a:spcAft>
                <a:spcPts val="0"/>
              </a:spcAft>
              <a:buNone/>
            </a:pPr>
            <a:endParaRPr dirty="0">
              <a:latin typeface="Calibri"/>
              <a:ea typeface="Calibri"/>
              <a:cs typeface="Calibri"/>
              <a:sym typeface="Calibri"/>
            </a:endParaRPr>
          </a:p>
          <a:p>
            <a:pPr marL="0" lvl="0" indent="0" algn="l" rtl="0">
              <a:spcBef>
                <a:spcPts val="0"/>
              </a:spcBef>
              <a:spcAft>
                <a:spcPts val="0"/>
              </a:spcAft>
              <a:buNone/>
            </a:pPr>
            <a:endParaRPr dirty="0"/>
          </a:p>
        </p:txBody>
      </p:sp>
      <p:sp>
        <p:nvSpPr>
          <p:cNvPr id="417" name="Google Shape;417;p11:notes"/>
          <p:cNvSpPr txBox="1">
            <a:spLocks noGrp="1"/>
          </p:cNvSpPr>
          <p:nvPr>
            <p:ph type="sldNum" idx="12"/>
          </p:nvPr>
        </p:nvSpPr>
        <p:spPr>
          <a:xfrm>
            <a:off x="4143587" y="9119474"/>
            <a:ext cx="3169920" cy="480060"/>
          </a:xfrm>
          <a:prstGeom prst="rect">
            <a:avLst/>
          </a:prstGeom>
          <a:noFill/>
          <a:ln>
            <a:noFill/>
          </a:ln>
        </p:spPr>
        <p:txBody>
          <a:bodyPr spcFirstLastPara="1" wrap="square" lIns="96650" tIns="48325" rIns="96650" bIns="48325" anchor="b" anchorCtr="0">
            <a:noAutofit/>
          </a:bodyPr>
          <a:lstStyle/>
          <a:p>
            <a:pPr marL="0" lvl="0" indent="0" algn="r" rtl="0">
              <a:spcBef>
                <a:spcPts val="0"/>
              </a:spcBef>
              <a:spcAft>
                <a:spcPts val="0"/>
              </a:spcAft>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5"/>
        <p:cNvGrpSpPr/>
        <p:nvPr/>
      </p:nvGrpSpPr>
      <p:grpSpPr>
        <a:xfrm>
          <a:off x="0" y="0"/>
          <a:ext cx="0" cy="0"/>
          <a:chOff x="0" y="0"/>
          <a:chExt cx="0" cy="0"/>
        </a:xfrm>
      </p:grpSpPr>
      <p:sp>
        <p:nvSpPr>
          <p:cNvPr id="426" name="Google Shape;426;p12: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7" name="Google Shape;427;p12:notes"/>
          <p:cNvSpPr txBox="1">
            <a:spLocks noGrp="1"/>
          </p:cNvSpPr>
          <p:nvPr>
            <p:ph type="body" idx="1"/>
          </p:nvPr>
        </p:nvSpPr>
        <p:spPr>
          <a:xfrm>
            <a:off x="731520" y="4560570"/>
            <a:ext cx="5852160" cy="4320540"/>
          </a:xfrm>
          <a:prstGeom prst="rect">
            <a:avLst/>
          </a:prstGeom>
          <a:noFill/>
          <a:ln>
            <a:noFill/>
          </a:ln>
        </p:spPr>
        <p:txBody>
          <a:bodyPr spcFirstLastPara="1" wrap="square" lIns="96650" tIns="48325" rIns="96650" bIns="48325" anchor="t" anchorCtr="0">
            <a:noAutofit/>
          </a:bodyPr>
          <a:lstStyle/>
          <a:p>
            <a:pPr marL="0" lvl="0" indent="0" algn="l" rtl="0">
              <a:spcBef>
                <a:spcPts val="0"/>
              </a:spcBef>
              <a:spcAft>
                <a:spcPts val="0"/>
              </a:spcAft>
              <a:buNone/>
            </a:pPr>
            <a:r>
              <a:rPr lang="fr-FR" b="1" noProof="0" dirty="0">
                <a:solidFill>
                  <a:schemeClr val="tx1"/>
                </a:solidFill>
                <a:latin typeface="+mn-lt"/>
                <a:ea typeface="Calibri"/>
                <a:cs typeface="Calibri"/>
                <a:sym typeface="Calibri"/>
              </a:rPr>
              <a:t>Notes de l'instructeur : </a:t>
            </a:r>
            <a:endParaRPr lang="fr-FR" noProof="0" dirty="0">
              <a:solidFill>
                <a:schemeClr val="tx1"/>
              </a:solidFill>
              <a:latin typeface="+mn-lt"/>
            </a:endParaRPr>
          </a:p>
          <a:p>
            <a:pPr marL="0" marR="0" lvl="0" indent="0" algn="l" rtl="0">
              <a:lnSpc>
                <a:spcPct val="115000"/>
              </a:lnSpc>
              <a:spcBef>
                <a:spcPts val="0"/>
              </a:spcBef>
              <a:spcAft>
                <a:spcPts val="0"/>
              </a:spcAft>
              <a:buClr>
                <a:schemeClr val="dk1"/>
              </a:buClr>
              <a:buSzPts val="1200"/>
              <a:buFont typeface="Arial"/>
              <a:buNone/>
            </a:pPr>
            <a:endParaRPr lang="fr-FR" sz="1200" b="1" noProof="0" dirty="0">
              <a:solidFill>
                <a:schemeClr val="tx1"/>
              </a:solidFill>
              <a:latin typeface="+mn-lt"/>
              <a:ea typeface="Calibri"/>
              <a:cs typeface="Calibri"/>
              <a:sym typeface="Calibri"/>
            </a:endParaRPr>
          </a:p>
          <a:p>
            <a:pPr marL="171450" marR="0" lvl="0" indent="-171450" algn="l" rtl="0">
              <a:lnSpc>
                <a:spcPct val="115000"/>
              </a:lnSpc>
              <a:spcBef>
                <a:spcPts val="1245"/>
              </a:spcBef>
              <a:spcAft>
                <a:spcPts val="0"/>
              </a:spcAft>
              <a:buClr>
                <a:schemeClr val="dk1"/>
              </a:buClr>
              <a:buSzPts val="1200"/>
              <a:buFont typeface="Arial"/>
              <a:buChar char="•"/>
            </a:pPr>
            <a:r>
              <a:rPr lang="fr-FR" b="1" u="sng" noProof="0" dirty="0">
                <a:solidFill>
                  <a:schemeClr val="tx1"/>
                </a:solidFill>
                <a:latin typeface="+mn-lt"/>
                <a:ea typeface="Calibri"/>
                <a:cs typeface="Calibri"/>
                <a:sym typeface="Calibri"/>
              </a:rPr>
              <a:t>Dites</a:t>
            </a:r>
            <a:r>
              <a:rPr lang="fr-FR" b="1" u="none" noProof="0" dirty="0">
                <a:solidFill>
                  <a:schemeClr val="tx1"/>
                </a:solidFill>
                <a:latin typeface="+mn-lt"/>
                <a:ea typeface="Calibri"/>
                <a:cs typeface="Calibri"/>
                <a:sym typeface="Calibri"/>
              </a:rPr>
              <a:t> : </a:t>
            </a:r>
            <a:r>
              <a:rPr lang="fr-FR" sz="1200" noProof="0" dirty="0">
                <a:solidFill>
                  <a:schemeClr val="tx1"/>
                </a:solidFill>
                <a:latin typeface="+mn-lt"/>
                <a:ea typeface="Calibri"/>
                <a:cs typeface="Calibri"/>
                <a:sym typeface="Calibri"/>
              </a:rPr>
              <a:t>Une autre organisation qui soutient la santé animale est l'Organisation des Nations Unies pour l'alimentation et l'agriculture, connue sous le nom de FAO.   La FAO se concentre sur les maladies émergentes du bétail et sur la manière de prévenir, de contrôler et de surveiller les maladies du bétail.  </a:t>
            </a:r>
            <a:r>
              <a:rPr lang="fr-FR" sz="1200" b="0" noProof="0" dirty="0">
                <a:solidFill>
                  <a:schemeClr val="tx1"/>
                </a:solidFill>
                <a:latin typeface="+mn-lt"/>
                <a:ea typeface="Calibri"/>
                <a:cs typeface="Calibri"/>
                <a:sym typeface="Calibri"/>
              </a:rPr>
              <a:t>Il est important de savoir que la FAO fournit également une formation et une assistance technique aux pays sur :</a:t>
            </a:r>
            <a:endParaRPr lang="fr-FR" noProof="0" dirty="0">
              <a:solidFill>
                <a:schemeClr val="tx1"/>
              </a:solidFill>
              <a:latin typeface="+mn-lt"/>
            </a:endParaRPr>
          </a:p>
          <a:p>
            <a:pPr marL="628650" lvl="1" indent="-171450" algn="l" rtl="0">
              <a:lnSpc>
                <a:spcPct val="115000"/>
              </a:lnSpc>
              <a:spcBef>
                <a:spcPts val="1245"/>
              </a:spcBef>
              <a:spcAft>
                <a:spcPts val="0"/>
              </a:spcAft>
              <a:buClr>
                <a:schemeClr val="dk1"/>
              </a:buClr>
              <a:buSzPts val="1200"/>
              <a:buFont typeface="Courier New"/>
              <a:buChar char="o"/>
            </a:pPr>
            <a:r>
              <a:rPr lang="fr-FR" sz="1200" b="0" noProof="0" dirty="0">
                <a:solidFill>
                  <a:schemeClr val="tx1"/>
                </a:solidFill>
                <a:latin typeface="+mn-lt"/>
                <a:ea typeface="Calibri"/>
                <a:cs typeface="Calibri"/>
                <a:sym typeface="Calibri"/>
              </a:rPr>
              <a:t>La surveillance des maladies</a:t>
            </a:r>
            <a:endParaRPr lang="fr-FR" noProof="0" dirty="0">
              <a:solidFill>
                <a:schemeClr val="tx1"/>
              </a:solidFill>
              <a:latin typeface="+mn-lt"/>
            </a:endParaRPr>
          </a:p>
          <a:p>
            <a:pPr marL="628650" lvl="1" indent="-171450" algn="l" rtl="0">
              <a:lnSpc>
                <a:spcPct val="115000"/>
              </a:lnSpc>
              <a:spcBef>
                <a:spcPts val="0"/>
              </a:spcBef>
              <a:spcAft>
                <a:spcPts val="0"/>
              </a:spcAft>
              <a:buClr>
                <a:schemeClr val="dk1"/>
              </a:buClr>
              <a:buSzPts val="1200"/>
              <a:buFont typeface="Courier New"/>
              <a:buChar char="o"/>
            </a:pPr>
            <a:r>
              <a:rPr lang="fr-FR" sz="1200" b="0" noProof="0" dirty="0">
                <a:solidFill>
                  <a:schemeClr val="tx1"/>
                </a:solidFill>
                <a:latin typeface="+mn-lt"/>
                <a:ea typeface="Calibri"/>
                <a:cs typeface="Calibri"/>
                <a:sym typeface="Calibri"/>
              </a:rPr>
              <a:t>Les diagnostics de laboratoire</a:t>
            </a:r>
            <a:endParaRPr lang="fr-FR" noProof="0" dirty="0">
              <a:solidFill>
                <a:schemeClr val="tx1"/>
              </a:solidFill>
              <a:latin typeface="+mn-lt"/>
            </a:endParaRPr>
          </a:p>
          <a:p>
            <a:pPr marL="628650" lvl="1" indent="-171450" algn="l" rtl="0">
              <a:lnSpc>
                <a:spcPct val="115000"/>
              </a:lnSpc>
              <a:spcBef>
                <a:spcPts val="0"/>
              </a:spcBef>
              <a:spcAft>
                <a:spcPts val="0"/>
              </a:spcAft>
              <a:buClr>
                <a:schemeClr val="dk1"/>
              </a:buClr>
              <a:buSzPts val="1200"/>
              <a:buFont typeface="Courier New"/>
              <a:buChar char="o"/>
            </a:pPr>
            <a:r>
              <a:rPr lang="fr-FR" noProof="0" dirty="0">
                <a:solidFill>
                  <a:schemeClr val="tx1"/>
                </a:solidFill>
                <a:latin typeface="+mn-lt"/>
              </a:rPr>
              <a:t>Le rapportage</a:t>
            </a:r>
            <a:r>
              <a:rPr lang="fr-FR" sz="1200" b="0" noProof="0" dirty="0">
                <a:solidFill>
                  <a:schemeClr val="tx1"/>
                </a:solidFill>
                <a:latin typeface="+mn-lt"/>
                <a:ea typeface="Calibri"/>
                <a:cs typeface="Calibri"/>
                <a:sym typeface="Calibri"/>
              </a:rPr>
              <a:t> et les enquêtes de flambées épidémi</a:t>
            </a:r>
            <a:r>
              <a:rPr lang="fr-FR" noProof="0" dirty="0">
                <a:solidFill>
                  <a:schemeClr val="tx1"/>
                </a:solidFill>
                <a:latin typeface="+mn-lt"/>
              </a:rPr>
              <a:t>ques</a:t>
            </a:r>
          </a:p>
          <a:p>
            <a:pPr marL="628650" lvl="1" indent="-171450" algn="l" rtl="0">
              <a:lnSpc>
                <a:spcPct val="115000"/>
              </a:lnSpc>
              <a:spcBef>
                <a:spcPts val="0"/>
              </a:spcBef>
              <a:spcAft>
                <a:spcPts val="0"/>
              </a:spcAft>
              <a:buClr>
                <a:schemeClr val="dk1"/>
              </a:buClr>
              <a:buSzPts val="1200"/>
              <a:buFont typeface="Courier New"/>
              <a:buChar char="o"/>
            </a:pPr>
            <a:r>
              <a:rPr lang="fr-FR" sz="1200" b="0" noProof="0" dirty="0">
                <a:solidFill>
                  <a:schemeClr val="tx1"/>
                </a:solidFill>
                <a:latin typeface="+mn-lt"/>
                <a:ea typeface="Calibri"/>
                <a:cs typeface="Calibri"/>
                <a:sym typeface="Calibri"/>
              </a:rPr>
              <a:t>La préparation et la riposte</a:t>
            </a:r>
            <a:endParaRPr lang="fr-FR" sz="1200" b="1" noProof="0" dirty="0">
              <a:solidFill>
                <a:schemeClr val="tx1"/>
              </a:solidFill>
              <a:latin typeface="+mn-lt"/>
              <a:ea typeface="Calibri"/>
              <a:cs typeface="Calibri"/>
              <a:sym typeface="Calibri"/>
            </a:endParaRPr>
          </a:p>
          <a:p>
            <a:pPr marL="171450" lvl="0" indent="-95250" algn="l" rtl="0">
              <a:lnSpc>
                <a:spcPct val="115000"/>
              </a:lnSpc>
              <a:spcBef>
                <a:spcPts val="0"/>
              </a:spcBef>
              <a:spcAft>
                <a:spcPts val="0"/>
              </a:spcAft>
              <a:buClr>
                <a:schemeClr val="dk1"/>
              </a:buClr>
              <a:buSzPts val="1200"/>
              <a:buFont typeface="Courier New"/>
              <a:buNone/>
            </a:pPr>
            <a:endParaRPr lang="fr-FR" sz="1200" noProof="0" dirty="0">
              <a:solidFill>
                <a:schemeClr val="tx1"/>
              </a:solidFill>
              <a:latin typeface="+mn-lt"/>
              <a:ea typeface="Calibri"/>
              <a:cs typeface="Calibri"/>
              <a:sym typeface="Calibri"/>
            </a:endParaRPr>
          </a:p>
          <a:p>
            <a:pPr marL="171450" lvl="0" indent="-171450" algn="l" rtl="0">
              <a:lnSpc>
                <a:spcPct val="115000"/>
              </a:lnSpc>
              <a:spcBef>
                <a:spcPts val="0"/>
              </a:spcBef>
              <a:spcAft>
                <a:spcPts val="0"/>
              </a:spcAft>
              <a:buClr>
                <a:schemeClr val="dk1"/>
              </a:buClr>
              <a:buSzPts val="1200"/>
              <a:buFont typeface="Arial"/>
              <a:buChar char="•"/>
            </a:pPr>
            <a:r>
              <a:rPr lang="fr-FR" b="1" u="sng" noProof="0" dirty="0">
                <a:solidFill>
                  <a:schemeClr val="tx1"/>
                </a:solidFill>
                <a:latin typeface="+mn-lt"/>
                <a:ea typeface="Calibri"/>
                <a:cs typeface="Calibri"/>
                <a:sym typeface="Calibri"/>
              </a:rPr>
              <a:t>Dites</a:t>
            </a:r>
            <a:r>
              <a:rPr lang="fr-FR" b="1" u="none" noProof="0" dirty="0">
                <a:solidFill>
                  <a:schemeClr val="tx1"/>
                </a:solidFill>
                <a:latin typeface="+mn-lt"/>
                <a:ea typeface="Calibri"/>
                <a:cs typeface="Calibri"/>
                <a:sym typeface="Calibri"/>
              </a:rPr>
              <a:t> : </a:t>
            </a:r>
            <a:r>
              <a:rPr lang="fr-FR" sz="1200" noProof="0" dirty="0">
                <a:solidFill>
                  <a:schemeClr val="tx1"/>
                </a:solidFill>
                <a:latin typeface="+mn-lt"/>
                <a:ea typeface="Calibri"/>
                <a:cs typeface="Calibri"/>
                <a:sym typeface="Calibri"/>
              </a:rPr>
              <a:t>La FAO fournit également des outils qui peuvent soutenir la surveillance de maladies du bétail par le biais de systèmes d'alerte précoce et d'une plate-forme mondiale de notification et de suivi - ces outils sont connus sous le nom de GLEWS et EMPRES-i+.</a:t>
            </a:r>
            <a:endParaRPr lang="fr-FR" noProof="0" dirty="0">
              <a:solidFill>
                <a:schemeClr val="tx1"/>
              </a:solidFill>
              <a:latin typeface="+mn-lt"/>
            </a:endParaRPr>
          </a:p>
          <a:p>
            <a:pPr marL="0" lvl="0" indent="0" algn="l" rtl="0">
              <a:spcBef>
                <a:spcPts val="0"/>
              </a:spcBef>
              <a:spcAft>
                <a:spcPts val="0"/>
              </a:spcAft>
              <a:buNone/>
            </a:pPr>
            <a:endParaRPr b="1" dirty="0"/>
          </a:p>
          <a:p>
            <a:pPr marL="0" marR="0" lvl="0" indent="0" algn="l" rtl="0">
              <a:lnSpc>
                <a:spcPct val="115000"/>
              </a:lnSpc>
              <a:spcBef>
                <a:spcPts val="0"/>
              </a:spcBef>
              <a:spcAft>
                <a:spcPts val="0"/>
              </a:spcAft>
              <a:buClr>
                <a:schemeClr val="dk1"/>
              </a:buClr>
              <a:buSzPts val="1200"/>
              <a:buFont typeface="Arial"/>
              <a:buNone/>
            </a:pPr>
            <a:endParaRPr sz="1200" b="1" dirty="0">
              <a:latin typeface="Calibri"/>
              <a:ea typeface="Calibri"/>
              <a:cs typeface="Calibri"/>
              <a:sym typeface="Calibri"/>
            </a:endParaRPr>
          </a:p>
          <a:p>
            <a:pPr marL="0" marR="0" lvl="0" indent="0" algn="l" rtl="0">
              <a:lnSpc>
                <a:spcPct val="115000"/>
              </a:lnSpc>
              <a:spcBef>
                <a:spcPts val="1245"/>
              </a:spcBef>
              <a:spcAft>
                <a:spcPts val="0"/>
              </a:spcAft>
              <a:buClr>
                <a:schemeClr val="dk1"/>
              </a:buClr>
              <a:buSzPts val="1200"/>
              <a:buFont typeface="Arial"/>
              <a:buNone/>
            </a:pPr>
            <a:endParaRPr sz="1200" b="1" dirty="0">
              <a:latin typeface="Calibri"/>
              <a:ea typeface="Calibri"/>
              <a:cs typeface="Calibri"/>
              <a:sym typeface="Calibri"/>
            </a:endParaRPr>
          </a:p>
          <a:p>
            <a:pPr marL="0" marR="0" lvl="0" indent="0" algn="l" rtl="0">
              <a:lnSpc>
                <a:spcPct val="115000"/>
              </a:lnSpc>
              <a:spcBef>
                <a:spcPts val="1245"/>
              </a:spcBef>
              <a:spcAft>
                <a:spcPts val="0"/>
              </a:spcAft>
              <a:buClr>
                <a:schemeClr val="dk1"/>
              </a:buClr>
              <a:buSzPts val="1200"/>
              <a:buFont typeface="Arial"/>
              <a:buNone/>
            </a:pPr>
            <a:endParaRPr sz="1200" b="1" dirty="0">
              <a:latin typeface="Calibri"/>
              <a:ea typeface="Calibri"/>
              <a:cs typeface="Calibri"/>
              <a:sym typeface="Calibri"/>
            </a:endParaRPr>
          </a:p>
          <a:p>
            <a:pPr marL="0" lvl="0" indent="0" algn="l" rtl="0">
              <a:spcBef>
                <a:spcPts val="1245"/>
              </a:spcBef>
              <a:spcAft>
                <a:spcPts val="0"/>
              </a:spcAft>
              <a:buNone/>
            </a:pPr>
            <a:endParaRPr dirty="0"/>
          </a:p>
        </p:txBody>
      </p:sp>
      <p:sp>
        <p:nvSpPr>
          <p:cNvPr id="428" name="Google Shape;428;p12:notes"/>
          <p:cNvSpPr txBox="1">
            <a:spLocks noGrp="1"/>
          </p:cNvSpPr>
          <p:nvPr>
            <p:ph type="sldNum" idx="12"/>
          </p:nvPr>
        </p:nvSpPr>
        <p:spPr>
          <a:xfrm>
            <a:off x="4143587" y="9119474"/>
            <a:ext cx="3169920" cy="480060"/>
          </a:xfrm>
          <a:prstGeom prst="rect">
            <a:avLst/>
          </a:prstGeom>
          <a:noFill/>
          <a:ln>
            <a:noFill/>
          </a:ln>
        </p:spPr>
        <p:txBody>
          <a:bodyPr spcFirstLastPara="1" wrap="square" lIns="96650" tIns="48325" rIns="96650" bIns="48325" anchor="b" anchorCtr="0">
            <a:noAutofit/>
          </a:bodyPr>
          <a:lstStyle/>
          <a:p>
            <a:pPr marL="0" lvl="0" indent="0" algn="r" rtl="0">
              <a:spcBef>
                <a:spcPts val="0"/>
              </a:spcBef>
              <a:spcAft>
                <a:spcPts val="0"/>
              </a:spcAft>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p13: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8" name="Google Shape;438;p13:notes"/>
          <p:cNvSpPr txBox="1">
            <a:spLocks noGrp="1"/>
          </p:cNvSpPr>
          <p:nvPr>
            <p:ph type="body" idx="1"/>
          </p:nvPr>
        </p:nvSpPr>
        <p:spPr>
          <a:xfrm>
            <a:off x="731520" y="4560570"/>
            <a:ext cx="5852160" cy="4320540"/>
          </a:xfrm>
          <a:prstGeom prst="rect">
            <a:avLst/>
          </a:prstGeom>
          <a:noFill/>
          <a:ln>
            <a:noFill/>
          </a:ln>
        </p:spPr>
        <p:txBody>
          <a:bodyPr spcFirstLastPara="1" wrap="square" lIns="96650" tIns="48325" rIns="96650" bIns="48325" anchor="t" anchorCtr="0">
            <a:noAutofit/>
          </a:bodyPr>
          <a:lstStyle/>
          <a:p>
            <a:pPr marL="0" lvl="0" indent="0" algn="l" rtl="0">
              <a:spcBef>
                <a:spcPts val="0"/>
              </a:spcBef>
              <a:spcAft>
                <a:spcPts val="0"/>
              </a:spcAft>
              <a:buNone/>
            </a:pPr>
            <a:r>
              <a:rPr lang="fr-FR" b="1" noProof="0" dirty="0">
                <a:latin typeface="+mn-lt"/>
                <a:ea typeface="Calibri"/>
                <a:cs typeface="Calibri"/>
                <a:sym typeface="Calibri"/>
              </a:rPr>
              <a:t>Notes de l'instructeur : </a:t>
            </a:r>
            <a:endParaRPr lang="fr-FR" noProof="0" dirty="0">
              <a:latin typeface="+mn-lt"/>
            </a:endParaRPr>
          </a:p>
          <a:p>
            <a:pPr marL="0" lvl="0" indent="0" algn="l" rtl="0">
              <a:spcBef>
                <a:spcPts val="0"/>
              </a:spcBef>
              <a:spcAft>
                <a:spcPts val="0"/>
              </a:spcAft>
              <a:buNone/>
            </a:pPr>
            <a:endParaRPr lang="fr-FR" b="1" noProof="0" dirty="0">
              <a:latin typeface="+mn-lt"/>
              <a:ea typeface="Calibri"/>
              <a:cs typeface="Calibri"/>
              <a:sym typeface="Calibri"/>
            </a:endParaRPr>
          </a:p>
          <a:p>
            <a:pPr marL="171450" lvl="0" indent="-171450" algn="l" rtl="0">
              <a:spcBef>
                <a:spcPts val="0"/>
              </a:spcBef>
              <a:spcAft>
                <a:spcPts val="0"/>
              </a:spcAft>
              <a:buClr>
                <a:schemeClr val="dk1"/>
              </a:buClr>
              <a:buSzPts val="1200"/>
              <a:buFont typeface="Arial"/>
              <a:buChar char="•"/>
            </a:pPr>
            <a:r>
              <a:rPr lang="fr-FR" b="1" u="sng" noProof="0" dirty="0">
                <a:latin typeface="+mn-lt"/>
                <a:ea typeface="Calibri"/>
                <a:cs typeface="Calibri"/>
                <a:sym typeface="Calibri"/>
              </a:rPr>
              <a:t>Dites</a:t>
            </a:r>
            <a:r>
              <a:rPr lang="fr-FR" b="1" u="none" noProof="0" dirty="0">
                <a:latin typeface="+mn-lt"/>
                <a:ea typeface="Calibri"/>
                <a:cs typeface="Calibri"/>
                <a:sym typeface="Calibri"/>
              </a:rPr>
              <a:t> : </a:t>
            </a:r>
            <a:r>
              <a:rPr lang="fr-FR" b="0" i="0" noProof="0" dirty="0">
                <a:latin typeface="+mn-lt"/>
                <a:ea typeface="Calibri"/>
                <a:cs typeface="Calibri"/>
                <a:sym typeface="Calibri"/>
              </a:rPr>
              <a:t>L'organisation internationale représentant le secteur de la santé environnementale au sein de la Quadripartite est le </a:t>
            </a:r>
            <a:r>
              <a:rPr lang="fr-FR" b="0" i="0" noProof="0" dirty="0">
                <a:solidFill>
                  <a:srgbClr val="4D5156"/>
                </a:solidFill>
                <a:latin typeface="+mn-lt"/>
                <a:ea typeface="Calibri"/>
                <a:cs typeface="Calibri"/>
                <a:sym typeface="Calibri"/>
              </a:rPr>
              <a:t>Programme des Nations Unies pour l’Environnement (PNUE).  Le PNUE est la principale autorité environnementale du système des Nations Unies.  Il s’efforce de relever les défis environnementaux les plus vitaux d'aujourd'hui.  Le programme des Nations Unies pour l’Environnement évalue également les causes profondes des trois crises les plus graves auxquelles le monde est confronté aujourd'hui : </a:t>
            </a:r>
            <a:r>
              <a:rPr lang="fr-FR" b="0" i="1" noProof="0" dirty="0">
                <a:solidFill>
                  <a:srgbClr val="4D5156"/>
                </a:solidFill>
                <a:latin typeface="+mn-lt"/>
                <a:ea typeface="Calibri"/>
                <a:cs typeface="Calibri"/>
                <a:sym typeface="Calibri"/>
              </a:rPr>
              <a:t>le </a:t>
            </a:r>
            <a:r>
              <a:rPr lang="fr-FR" b="1" i="1" noProof="0" dirty="0">
                <a:solidFill>
                  <a:srgbClr val="4D5156"/>
                </a:solidFill>
                <a:latin typeface="+mn-lt"/>
                <a:ea typeface="Calibri"/>
                <a:cs typeface="Calibri"/>
                <a:sym typeface="Calibri"/>
              </a:rPr>
              <a:t>changement climatique</a:t>
            </a:r>
            <a:r>
              <a:rPr lang="fr-FR" b="0" i="1" noProof="0" dirty="0">
                <a:solidFill>
                  <a:srgbClr val="4D5156"/>
                </a:solidFill>
                <a:latin typeface="+mn-lt"/>
                <a:ea typeface="Calibri"/>
                <a:cs typeface="Calibri"/>
                <a:sym typeface="Calibri"/>
              </a:rPr>
              <a:t>, la </a:t>
            </a:r>
            <a:r>
              <a:rPr lang="fr-FR" b="1" i="1" noProof="0" dirty="0">
                <a:solidFill>
                  <a:srgbClr val="4D5156"/>
                </a:solidFill>
                <a:latin typeface="+mn-lt"/>
                <a:ea typeface="Calibri"/>
                <a:cs typeface="Calibri"/>
                <a:sym typeface="Calibri"/>
              </a:rPr>
              <a:t>perte de la nature et de la biodiversité</a:t>
            </a:r>
            <a:r>
              <a:rPr lang="fr-FR" b="0" i="1" noProof="0" dirty="0">
                <a:solidFill>
                  <a:srgbClr val="4D5156"/>
                </a:solidFill>
                <a:latin typeface="+mn-lt"/>
                <a:ea typeface="Calibri"/>
                <a:cs typeface="Calibri"/>
                <a:sym typeface="Calibri"/>
              </a:rPr>
              <a:t>, </a:t>
            </a:r>
            <a:r>
              <a:rPr lang="fr-FR" b="0" i="0" noProof="0" dirty="0">
                <a:solidFill>
                  <a:srgbClr val="4D5156"/>
                </a:solidFill>
                <a:latin typeface="+mn-lt"/>
                <a:ea typeface="Calibri"/>
                <a:cs typeface="Calibri"/>
                <a:sym typeface="Calibri"/>
              </a:rPr>
              <a:t>et la </a:t>
            </a:r>
            <a:r>
              <a:rPr lang="fr-FR" b="1" i="1" noProof="0" dirty="0">
                <a:solidFill>
                  <a:srgbClr val="4D5156"/>
                </a:solidFill>
                <a:latin typeface="+mn-lt"/>
                <a:ea typeface="Calibri"/>
                <a:cs typeface="Calibri"/>
                <a:sym typeface="Calibri"/>
              </a:rPr>
              <a:t>pollution</a:t>
            </a:r>
            <a:r>
              <a:rPr lang="fr-FR" b="0" i="0" noProof="0" dirty="0">
                <a:solidFill>
                  <a:srgbClr val="4D5156"/>
                </a:solidFill>
                <a:latin typeface="+mn-lt"/>
                <a:ea typeface="Calibri"/>
                <a:cs typeface="Calibri"/>
                <a:sym typeface="Calibri"/>
              </a:rPr>
              <a:t>.  Le PNUE gère la salle de situation de l'environnement mondial fournit des informations permettant aux utilisateurs de recueillir des contenus validés afin de prendre des décisions fondées sur des données probantes concernant les questions environnementales. </a:t>
            </a:r>
            <a:endParaRPr lang="fr-FR" noProof="0" dirty="0">
              <a:latin typeface="+mn-lt"/>
            </a:endParaRPr>
          </a:p>
          <a:p>
            <a:pPr marL="0" marR="0" lvl="0" indent="0" algn="l" rtl="0">
              <a:lnSpc>
                <a:spcPct val="100000"/>
              </a:lnSpc>
              <a:spcBef>
                <a:spcPts val="0"/>
              </a:spcBef>
              <a:spcAft>
                <a:spcPts val="0"/>
              </a:spcAft>
              <a:buClr>
                <a:schemeClr val="dk1"/>
              </a:buClr>
              <a:buSzPts val="1200"/>
              <a:buFont typeface="Calibri"/>
              <a:buNone/>
            </a:pPr>
            <a:endParaRPr lang="fr-FR" b="1" i="0" noProof="0" dirty="0">
              <a:solidFill>
                <a:srgbClr val="4D5156"/>
              </a:solidFill>
              <a:latin typeface="+mn-lt"/>
              <a:ea typeface="Calibri"/>
              <a:cs typeface="Calibri"/>
              <a:sym typeface="Calibri"/>
            </a:endParaRPr>
          </a:p>
          <a:p>
            <a:pPr marL="171450" marR="0" lvl="0" indent="-171450" algn="l" rtl="0">
              <a:lnSpc>
                <a:spcPct val="100000"/>
              </a:lnSpc>
              <a:spcBef>
                <a:spcPts val="0"/>
              </a:spcBef>
              <a:spcAft>
                <a:spcPts val="0"/>
              </a:spcAft>
              <a:buClr>
                <a:srgbClr val="4D5156"/>
              </a:buClr>
              <a:buSzPts val="1200"/>
              <a:buFont typeface="Noto Sans Symbols"/>
              <a:buChar char="❖"/>
            </a:pPr>
            <a:r>
              <a:rPr lang="fr-FR" b="1" i="1" noProof="0" dirty="0">
                <a:solidFill>
                  <a:srgbClr val="4D5156"/>
                </a:solidFill>
                <a:latin typeface="+mn-lt"/>
                <a:ea typeface="Calibri"/>
                <a:cs typeface="Calibri"/>
                <a:sym typeface="Calibri"/>
              </a:rPr>
              <a:t>La salle de situation de l'environnement mondial est accessible à l'adresse suivante</a:t>
            </a:r>
            <a:r>
              <a:rPr lang="fr-FR" b="1" i="1" u="none" noProof="0" dirty="0">
                <a:solidFill>
                  <a:srgbClr val="4D5156"/>
                </a:solidFill>
                <a:latin typeface="+mn-lt"/>
                <a:ea typeface="Calibri"/>
                <a:cs typeface="Calibri"/>
                <a:sym typeface="Calibri"/>
              </a:rPr>
              <a:t> </a:t>
            </a:r>
            <a:r>
              <a:rPr lang="fr-FR" b="1" i="1" u="none" noProof="0" dirty="0">
                <a:solidFill>
                  <a:schemeClr val="hlink"/>
                </a:solidFill>
                <a:latin typeface="+mn-lt"/>
                <a:ea typeface="Calibri"/>
                <a:cs typeface="Calibri"/>
                <a:sym typeface="Calibri"/>
                <a:hlinkClick r:id="rId3"/>
              </a:rPr>
              <a:t>: </a:t>
            </a:r>
            <a:r>
              <a:rPr lang="fr-FR" b="1" i="1" u="sng" noProof="0" dirty="0">
                <a:solidFill>
                  <a:schemeClr val="hlink"/>
                </a:solidFill>
                <a:latin typeface="+mn-lt"/>
                <a:ea typeface="Calibri"/>
                <a:cs typeface="Calibri"/>
                <a:sym typeface="Calibri"/>
                <a:hlinkClick r:id="rId3"/>
              </a:rPr>
              <a:t>https://wesr.unep.org/</a:t>
            </a:r>
            <a:endParaRPr lang="fr-FR" b="1" i="1" noProof="0" dirty="0">
              <a:latin typeface="+mn-lt"/>
              <a:ea typeface="Calibri"/>
              <a:cs typeface="Calibri"/>
              <a:sym typeface="Calibri"/>
            </a:endParaRPr>
          </a:p>
          <a:p>
            <a:pPr marL="0" lvl="0" indent="0" algn="l" rtl="0">
              <a:spcBef>
                <a:spcPts val="0"/>
              </a:spcBef>
              <a:spcAft>
                <a:spcPts val="0"/>
              </a:spcAft>
              <a:buNone/>
            </a:pPr>
            <a:endParaRPr b="1" i="1" dirty="0">
              <a:latin typeface="Calibri"/>
              <a:ea typeface="Calibri"/>
              <a:cs typeface="Calibri"/>
              <a:sym typeface="Calibri"/>
            </a:endParaRPr>
          </a:p>
          <a:p>
            <a:pPr marL="0" lvl="0" indent="0" algn="l" rtl="0">
              <a:spcBef>
                <a:spcPts val="0"/>
              </a:spcBef>
              <a:spcAft>
                <a:spcPts val="0"/>
              </a:spcAft>
              <a:buNone/>
            </a:pPr>
            <a:endParaRPr b="1" i="1" dirty="0">
              <a:latin typeface="Calibri"/>
              <a:ea typeface="Calibri"/>
              <a:cs typeface="Calibri"/>
              <a:sym typeface="Calibri"/>
            </a:endParaRPr>
          </a:p>
          <a:p>
            <a:pPr marL="0" lvl="0" indent="0" algn="l" rtl="0">
              <a:spcBef>
                <a:spcPts val="0"/>
              </a:spcBef>
              <a:spcAft>
                <a:spcPts val="0"/>
              </a:spcAft>
              <a:buNone/>
            </a:pPr>
            <a:endParaRPr b="1" dirty="0">
              <a:latin typeface="Calibri"/>
              <a:ea typeface="Calibri"/>
              <a:cs typeface="Calibri"/>
              <a:sym typeface="Calibri"/>
            </a:endParaRPr>
          </a:p>
          <a:p>
            <a:pPr marL="0" lvl="0" indent="0" algn="l" rtl="0">
              <a:spcBef>
                <a:spcPts val="0"/>
              </a:spcBef>
              <a:spcAft>
                <a:spcPts val="0"/>
              </a:spcAft>
              <a:buNone/>
            </a:pPr>
            <a:endParaRPr b="1" dirty="0">
              <a:latin typeface="Calibri"/>
              <a:ea typeface="Calibri"/>
              <a:cs typeface="Calibri"/>
              <a:sym typeface="Calibri"/>
            </a:endParaRPr>
          </a:p>
          <a:p>
            <a:pPr marL="0" lvl="0" indent="0" algn="l" rtl="0">
              <a:spcBef>
                <a:spcPts val="0"/>
              </a:spcBef>
              <a:spcAft>
                <a:spcPts val="0"/>
              </a:spcAft>
              <a:buNone/>
            </a:pPr>
            <a:endParaRPr b="1" dirty="0">
              <a:latin typeface="Calibri"/>
              <a:ea typeface="Calibri"/>
              <a:cs typeface="Calibri"/>
              <a:sym typeface="Calibri"/>
            </a:endParaRPr>
          </a:p>
          <a:p>
            <a:pPr marL="0" lvl="0" indent="0" algn="l" rtl="0">
              <a:spcBef>
                <a:spcPts val="0"/>
              </a:spcBef>
              <a:spcAft>
                <a:spcPts val="0"/>
              </a:spcAft>
              <a:buNone/>
            </a:pPr>
            <a:endParaRPr b="1" dirty="0">
              <a:latin typeface="Calibri"/>
              <a:ea typeface="Calibri"/>
              <a:cs typeface="Calibri"/>
              <a:sym typeface="Calibri"/>
            </a:endParaRPr>
          </a:p>
          <a:p>
            <a:pPr marL="0" lvl="0" indent="0" algn="l" rtl="0">
              <a:spcBef>
                <a:spcPts val="0"/>
              </a:spcBef>
              <a:spcAft>
                <a:spcPts val="0"/>
              </a:spcAft>
              <a:buNone/>
            </a:pPr>
            <a:endParaRPr b="1" dirty="0">
              <a:latin typeface="Calibri"/>
              <a:ea typeface="Calibri"/>
              <a:cs typeface="Calibri"/>
              <a:sym typeface="Calibri"/>
            </a:endParaRPr>
          </a:p>
          <a:p>
            <a:pPr marL="0" lvl="0" indent="0" algn="l" rtl="0">
              <a:spcBef>
                <a:spcPts val="0"/>
              </a:spcBef>
              <a:spcAft>
                <a:spcPts val="0"/>
              </a:spcAft>
              <a:buNone/>
            </a:pPr>
            <a:endParaRPr b="1" dirty="0">
              <a:latin typeface="Calibri"/>
              <a:ea typeface="Calibri"/>
              <a:cs typeface="Calibri"/>
              <a:sym typeface="Calibri"/>
            </a:endParaRPr>
          </a:p>
          <a:p>
            <a:pPr marL="0" lvl="0" indent="0" algn="l" rtl="0">
              <a:spcBef>
                <a:spcPts val="0"/>
              </a:spcBef>
              <a:spcAft>
                <a:spcPts val="0"/>
              </a:spcAft>
              <a:buNone/>
            </a:pPr>
            <a:endParaRPr b="1" dirty="0">
              <a:latin typeface="Calibri"/>
              <a:ea typeface="Calibri"/>
              <a:cs typeface="Calibri"/>
              <a:sym typeface="Calibri"/>
            </a:endParaRPr>
          </a:p>
          <a:p>
            <a:pPr marL="0" lvl="0" indent="0" algn="l" rtl="0">
              <a:spcBef>
                <a:spcPts val="0"/>
              </a:spcBef>
              <a:spcAft>
                <a:spcPts val="0"/>
              </a:spcAft>
              <a:buNone/>
            </a:pPr>
            <a:endParaRPr b="1" dirty="0"/>
          </a:p>
        </p:txBody>
      </p:sp>
      <p:sp>
        <p:nvSpPr>
          <p:cNvPr id="439" name="Google Shape;439;p13:notes"/>
          <p:cNvSpPr txBox="1">
            <a:spLocks noGrp="1"/>
          </p:cNvSpPr>
          <p:nvPr>
            <p:ph type="sldNum" idx="12"/>
          </p:nvPr>
        </p:nvSpPr>
        <p:spPr>
          <a:xfrm>
            <a:off x="4143587" y="9119474"/>
            <a:ext cx="3169920" cy="480060"/>
          </a:xfrm>
          <a:prstGeom prst="rect">
            <a:avLst/>
          </a:prstGeom>
          <a:noFill/>
          <a:ln>
            <a:noFill/>
          </a:ln>
        </p:spPr>
        <p:txBody>
          <a:bodyPr spcFirstLastPara="1" wrap="square" lIns="96650" tIns="48325" rIns="96650" bIns="48325"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13</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5"/>
        <p:cNvGrpSpPr/>
        <p:nvPr/>
      </p:nvGrpSpPr>
      <p:grpSpPr>
        <a:xfrm>
          <a:off x="0" y="0"/>
          <a:ext cx="0" cy="0"/>
          <a:chOff x="0" y="0"/>
          <a:chExt cx="0" cy="0"/>
        </a:xfrm>
      </p:grpSpPr>
      <p:sp>
        <p:nvSpPr>
          <p:cNvPr id="446" name="Google Shape;446;p14: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7" name="Google Shape;447;p14:notes"/>
          <p:cNvSpPr txBox="1">
            <a:spLocks noGrp="1"/>
          </p:cNvSpPr>
          <p:nvPr>
            <p:ph type="body" idx="1"/>
          </p:nvPr>
        </p:nvSpPr>
        <p:spPr>
          <a:xfrm>
            <a:off x="731520" y="4560570"/>
            <a:ext cx="5852160" cy="4320540"/>
          </a:xfrm>
          <a:prstGeom prst="rect">
            <a:avLst/>
          </a:prstGeom>
          <a:noFill/>
          <a:ln>
            <a:noFill/>
          </a:ln>
        </p:spPr>
        <p:txBody>
          <a:bodyPr spcFirstLastPara="1" wrap="square" lIns="96650" tIns="48325" rIns="96650" bIns="48325" anchor="t" anchorCtr="0">
            <a:noAutofit/>
          </a:bodyPr>
          <a:lstStyle/>
          <a:p>
            <a:pPr marL="0" lvl="0" indent="0" algn="l" rtl="0">
              <a:spcBef>
                <a:spcPts val="0"/>
              </a:spcBef>
              <a:spcAft>
                <a:spcPts val="0"/>
              </a:spcAft>
              <a:buNone/>
            </a:pPr>
            <a:r>
              <a:rPr lang="fr-FR" sz="1200" b="1" noProof="0">
                <a:latin typeface="+mn-lt"/>
                <a:ea typeface="Calibri"/>
                <a:cs typeface="Calibri"/>
                <a:sym typeface="Calibri"/>
              </a:rPr>
              <a:t>Notes de l'instructeur :</a:t>
            </a:r>
            <a:endParaRPr lang="fr-FR" noProof="0">
              <a:latin typeface="+mn-lt"/>
            </a:endParaRPr>
          </a:p>
          <a:p>
            <a:pPr marL="0" lvl="0" indent="0" algn="l" rtl="0">
              <a:spcBef>
                <a:spcPts val="0"/>
              </a:spcBef>
              <a:spcAft>
                <a:spcPts val="0"/>
              </a:spcAft>
              <a:buNone/>
            </a:pPr>
            <a:endParaRPr lang="fr-FR" sz="1200" b="1" noProof="0">
              <a:latin typeface="+mn-lt"/>
              <a:ea typeface="Calibri"/>
              <a:cs typeface="Calibri"/>
              <a:sym typeface="Calibri"/>
            </a:endParaRPr>
          </a:p>
          <a:p>
            <a:pPr marL="171450" marR="0" lvl="0" indent="-171450" algn="l" rtl="0">
              <a:lnSpc>
                <a:spcPct val="100000"/>
              </a:lnSpc>
              <a:spcBef>
                <a:spcPts val="0"/>
              </a:spcBef>
              <a:spcAft>
                <a:spcPts val="0"/>
              </a:spcAft>
              <a:buClr>
                <a:schemeClr val="dk1"/>
              </a:buClr>
              <a:buSzPts val="1200"/>
              <a:buFont typeface="Noto Sans Symbols"/>
              <a:buChar char="❖"/>
            </a:pPr>
            <a:r>
              <a:rPr lang="fr-FR" sz="1200" b="1" i="1" noProof="0">
                <a:latin typeface="+mn-lt"/>
                <a:ea typeface="Calibri"/>
                <a:cs typeface="Calibri"/>
                <a:sym typeface="Calibri"/>
              </a:rPr>
              <a:t>Le groupe quadripartite composé de la FAO, du PNUE, de l'OMS et de l'OMSA a élaboré un plan d'action commun pour l'initiative </a:t>
            </a:r>
            <a:r>
              <a:rPr lang="fr-FR" b="1" i="1" noProof="0">
                <a:latin typeface="+mn-lt"/>
              </a:rPr>
              <a:t>Une Seule Santé</a:t>
            </a:r>
            <a:r>
              <a:rPr lang="fr-FR" sz="1200" b="1" i="1" noProof="0">
                <a:latin typeface="+mn-lt"/>
                <a:ea typeface="Calibri"/>
                <a:cs typeface="Calibri"/>
                <a:sym typeface="Calibri"/>
              </a:rPr>
              <a:t>. Ce plan </a:t>
            </a:r>
            <a:r>
              <a:rPr lang="fr-FR" sz="1200" b="1" i="1" noProof="0">
                <a:solidFill>
                  <a:srgbClr val="1A1A1A"/>
                </a:solidFill>
                <a:latin typeface="+mn-lt"/>
                <a:ea typeface="Calibri"/>
                <a:cs typeface="Calibri"/>
                <a:sym typeface="Calibri"/>
              </a:rPr>
              <a:t>décrit la manière dont les quatre organisations travaillent ensemble pour défendre et soutenir l'initiative </a:t>
            </a:r>
            <a:r>
              <a:rPr lang="fr-FR" b="1" i="1" noProof="0">
                <a:solidFill>
                  <a:srgbClr val="1A1A1A"/>
                </a:solidFill>
                <a:latin typeface="+mn-lt"/>
              </a:rPr>
              <a:t>Une Seule Santé</a:t>
            </a:r>
            <a:r>
              <a:rPr lang="fr-FR" sz="1200" b="1" i="1" noProof="0">
                <a:solidFill>
                  <a:srgbClr val="1A1A1A"/>
                </a:solidFill>
                <a:latin typeface="+mn-lt"/>
                <a:ea typeface="Calibri"/>
                <a:cs typeface="Calibri"/>
                <a:sym typeface="Calibri"/>
              </a:rPr>
              <a:t>. Il est important de noter que le FETP est aligné sur ce plan d'action conjoint. </a:t>
            </a:r>
            <a:r>
              <a:rPr lang="fr-FR" sz="1200" b="1" i="1" noProof="0">
                <a:latin typeface="+mn-lt"/>
                <a:ea typeface="Calibri"/>
                <a:cs typeface="Calibri"/>
                <a:sym typeface="Calibri"/>
              </a:rPr>
              <a:t>Le renforcement du personnel de santé publique par une formation sur la surveillance et les enquêtes d’épidémies peut aider à faire face aux menaces sanitaires à l'interface entre la santé humaine, la santé animale et la santé environnementale.</a:t>
            </a:r>
            <a:endParaRPr lang="fr-FR" noProof="0">
              <a:latin typeface="+mn-lt"/>
            </a:endParaRPr>
          </a:p>
          <a:p>
            <a:pPr marL="0" lvl="0" indent="0" algn="l" rtl="0">
              <a:spcBef>
                <a:spcPts val="0"/>
              </a:spcBef>
              <a:spcAft>
                <a:spcPts val="0"/>
              </a:spcAft>
              <a:buNone/>
            </a:pPr>
            <a:endParaRPr lang="fr-FR" sz="1200" b="1" i="1" noProof="0">
              <a:latin typeface="+mn-lt"/>
              <a:ea typeface="Calibri"/>
              <a:cs typeface="Calibri"/>
              <a:sym typeface="Calibri"/>
            </a:endParaRPr>
          </a:p>
          <a:p>
            <a:pPr marL="171450" lvl="0" indent="-171450" algn="l" rtl="0">
              <a:spcBef>
                <a:spcPts val="0"/>
              </a:spcBef>
              <a:spcAft>
                <a:spcPts val="0"/>
              </a:spcAft>
              <a:buClr>
                <a:schemeClr val="dk1"/>
              </a:buClr>
              <a:buSzPts val="1200"/>
              <a:buFont typeface="Arial"/>
              <a:buChar char="•"/>
            </a:pPr>
            <a:r>
              <a:rPr lang="fr-FR" sz="1200" b="1" u="sng" noProof="0">
                <a:latin typeface="+mn-lt"/>
                <a:ea typeface="Calibri"/>
                <a:cs typeface="Calibri"/>
                <a:sym typeface="Calibri"/>
              </a:rPr>
              <a:t>Dites</a:t>
            </a:r>
            <a:r>
              <a:rPr lang="fr-FR" sz="1200" b="1" u="none" noProof="0">
                <a:latin typeface="+mn-lt"/>
                <a:ea typeface="Calibri"/>
                <a:cs typeface="Calibri"/>
                <a:sym typeface="Calibri"/>
              </a:rPr>
              <a:t> : </a:t>
            </a:r>
            <a:r>
              <a:rPr lang="fr-FR" sz="1200" b="0" noProof="0">
                <a:latin typeface="+mn-lt"/>
                <a:ea typeface="Calibri"/>
                <a:cs typeface="Calibri"/>
                <a:sym typeface="Calibri"/>
              </a:rPr>
              <a:t>les parties prenantes peuvent se référer au plan d'action conjoint </a:t>
            </a:r>
            <a:r>
              <a:rPr lang="fr-FR" noProof="0">
                <a:latin typeface="+mn-lt"/>
              </a:rPr>
              <a:t>Une Seule Santé</a:t>
            </a:r>
            <a:r>
              <a:rPr lang="fr-FR" sz="1200" b="0" noProof="0">
                <a:latin typeface="+mn-lt"/>
                <a:ea typeface="Calibri"/>
                <a:cs typeface="Calibri"/>
                <a:sym typeface="Calibri"/>
              </a:rPr>
              <a:t> pour comprendre comment les principales agences internationales dans les secteurs de la santé humaine, animale et environnementale travaillent ensemble pour </a:t>
            </a:r>
            <a:r>
              <a:rPr lang="fr-FR" sz="1200" b="0" i="0" noProof="0">
                <a:solidFill>
                  <a:srgbClr val="1A1A1A"/>
                </a:solidFill>
                <a:latin typeface="+mn-lt"/>
                <a:ea typeface="Calibri"/>
                <a:cs typeface="Calibri"/>
                <a:sym typeface="Calibri"/>
              </a:rPr>
              <a:t>défendre et soutenir la mise en œuvre d'une </a:t>
            </a:r>
            <a:r>
              <a:rPr lang="fr-FR" sz="1200" b="0" noProof="0">
                <a:latin typeface="+mn-lt"/>
                <a:ea typeface="Calibri"/>
                <a:cs typeface="Calibri"/>
                <a:sym typeface="Calibri"/>
              </a:rPr>
              <a:t>approche </a:t>
            </a:r>
            <a:r>
              <a:rPr lang="fr-FR" noProof="0">
                <a:solidFill>
                  <a:srgbClr val="1A1A1A"/>
                </a:solidFill>
                <a:latin typeface="+mn-lt"/>
              </a:rPr>
              <a:t>Une Seule Santé</a:t>
            </a:r>
            <a:r>
              <a:rPr lang="fr-FR" sz="1200" b="0" strike="noStrike" noProof="0">
                <a:latin typeface="+mn-lt"/>
                <a:ea typeface="Calibri"/>
                <a:cs typeface="Calibri"/>
                <a:sym typeface="Calibri"/>
              </a:rPr>
              <a:t>. </a:t>
            </a:r>
            <a:r>
              <a:rPr lang="fr-FR" sz="1200" b="0" noProof="0">
                <a:latin typeface="+mn-lt"/>
                <a:ea typeface="Calibri"/>
                <a:cs typeface="Calibri"/>
                <a:sym typeface="Calibri"/>
              </a:rPr>
              <a:t>Le plan d'action conjoint </a:t>
            </a:r>
            <a:r>
              <a:rPr lang="fr-FR" noProof="0">
                <a:latin typeface="+mn-lt"/>
              </a:rPr>
              <a:t>Une Seule Santé</a:t>
            </a:r>
            <a:r>
              <a:rPr lang="fr-FR" sz="1200" b="0" noProof="0">
                <a:latin typeface="+mn-lt"/>
                <a:ea typeface="Calibri"/>
                <a:cs typeface="Calibri"/>
                <a:sym typeface="Calibri"/>
              </a:rPr>
              <a:t> comporte </a:t>
            </a:r>
            <a:r>
              <a:rPr lang="fr-FR" sz="1200" b="1" noProof="0">
                <a:latin typeface="+mn-lt"/>
                <a:ea typeface="Calibri"/>
                <a:cs typeface="Calibri"/>
                <a:sym typeface="Calibri"/>
              </a:rPr>
              <a:t>six volets d'action </a:t>
            </a:r>
            <a:r>
              <a:rPr lang="fr-FR" sz="1200" b="0" noProof="0">
                <a:latin typeface="+mn-lt"/>
                <a:ea typeface="Calibri"/>
                <a:cs typeface="Calibri"/>
                <a:sym typeface="Calibri"/>
              </a:rPr>
              <a:t>:</a:t>
            </a:r>
          </a:p>
          <a:p>
            <a:pPr marL="171450" lvl="0" indent="-171450" algn="l" rtl="0">
              <a:spcBef>
                <a:spcPts val="0"/>
              </a:spcBef>
              <a:spcAft>
                <a:spcPts val="0"/>
              </a:spcAft>
              <a:buClr>
                <a:schemeClr val="dk1"/>
              </a:buClr>
              <a:buSzPts val="1200"/>
              <a:buFont typeface="Arial"/>
              <a:buChar char="•"/>
            </a:pPr>
            <a:endParaRPr lang="fr-FR" sz="1200" b="0" noProof="0">
              <a:latin typeface="+mn-lt"/>
              <a:cs typeface="Calibri"/>
              <a:sym typeface="Calibri"/>
            </a:endParaRPr>
          </a:p>
          <a:p>
            <a:pPr marL="171450" lvl="0" indent="-171450" algn="l" rtl="0">
              <a:spcBef>
                <a:spcPts val="0"/>
              </a:spcBef>
              <a:spcAft>
                <a:spcPts val="0"/>
              </a:spcAft>
              <a:buClr>
                <a:schemeClr val="dk1"/>
              </a:buClr>
              <a:buSzPts val="1200"/>
              <a:buFont typeface="Arial"/>
              <a:buChar char="•"/>
            </a:pPr>
            <a:r>
              <a:rPr lang="fr-FR" sz="1200" b="1" i="0" u="sng" noProof="0">
                <a:latin typeface="+mn-lt"/>
                <a:ea typeface="Calibri"/>
                <a:cs typeface="Calibri"/>
                <a:sym typeface="Calibri"/>
              </a:rPr>
              <a:t>Lisez</a:t>
            </a:r>
            <a:r>
              <a:rPr lang="fr-FR" sz="1200" b="1" i="0" u="none" noProof="0">
                <a:latin typeface="+mn-lt"/>
                <a:ea typeface="Calibri"/>
                <a:cs typeface="Calibri"/>
                <a:sym typeface="Calibri"/>
              </a:rPr>
              <a:t> </a:t>
            </a:r>
            <a:r>
              <a:rPr lang="fr-FR" sz="1200" b="0" i="0" u="none" noProof="0">
                <a:latin typeface="+mn-lt"/>
                <a:ea typeface="Calibri"/>
                <a:cs typeface="Calibri"/>
                <a:sym typeface="Calibri"/>
              </a:rPr>
              <a:t>l’information sur les volets mentionnée sur la diapositive.</a:t>
            </a:r>
            <a:r>
              <a:rPr lang="fr-FR" noProof="0">
                <a:latin typeface="+mn-lt"/>
              </a:rPr>
              <a:t> </a:t>
            </a:r>
          </a:p>
        </p:txBody>
      </p:sp>
      <p:sp>
        <p:nvSpPr>
          <p:cNvPr id="448" name="Google Shape;448;p14:notes"/>
          <p:cNvSpPr txBox="1">
            <a:spLocks noGrp="1"/>
          </p:cNvSpPr>
          <p:nvPr>
            <p:ph type="sldNum" idx="12"/>
          </p:nvPr>
        </p:nvSpPr>
        <p:spPr>
          <a:xfrm>
            <a:off x="4143587" y="9119474"/>
            <a:ext cx="3169920" cy="480060"/>
          </a:xfrm>
          <a:prstGeom prst="rect">
            <a:avLst/>
          </a:prstGeom>
          <a:noFill/>
          <a:ln>
            <a:noFill/>
          </a:ln>
        </p:spPr>
        <p:txBody>
          <a:bodyPr spcFirstLastPara="1" wrap="square" lIns="96650" tIns="48325" rIns="96650" bIns="48325" anchor="b" anchorCtr="0">
            <a:noAutofit/>
          </a:bodyPr>
          <a:lstStyle/>
          <a:p>
            <a:pPr marL="0" lvl="0" indent="0" algn="r" rtl="0">
              <a:spcBef>
                <a:spcPts val="0"/>
              </a:spcBef>
              <a:spcAft>
                <a:spcPts val="0"/>
              </a:spcAft>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8"/>
        <p:cNvGrpSpPr/>
        <p:nvPr/>
      </p:nvGrpSpPr>
      <p:grpSpPr>
        <a:xfrm>
          <a:off x="0" y="0"/>
          <a:ext cx="0" cy="0"/>
          <a:chOff x="0" y="0"/>
          <a:chExt cx="0" cy="0"/>
        </a:xfrm>
      </p:grpSpPr>
      <p:sp>
        <p:nvSpPr>
          <p:cNvPr id="459" name="Google Shape;459;p15: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0" name="Google Shape;460;p15:notes"/>
          <p:cNvSpPr txBox="1">
            <a:spLocks noGrp="1"/>
          </p:cNvSpPr>
          <p:nvPr>
            <p:ph type="body" idx="1"/>
          </p:nvPr>
        </p:nvSpPr>
        <p:spPr>
          <a:xfrm>
            <a:off x="731520" y="4560570"/>
            <a:ext cx="5852160" cy="4320540"/>
          </a:xfrm>
          <a:prstGeom prst="rect">
            <a:avLst/>
          </a:prstGeom>
          <a:noFill/>
          <a:ln>
            <a:noFill/>
          </a:ln>
        </p:spPr>
        <p:txBody>
          <a:bodyPr spcFirstLastPara="1" wrap="square" lIns="96650" tIns="48325" rIns="96650" bIns="48325" anchor="t" anchorCtr="0">
            <a:noAutofit/>
          </a:bodyPr>
          <a:lstStyle/>
          <a:p>
            <a:pPr marL="0" lvl="0" indent="0" algn="l" rtl="0">
              <a:spcBef>
                <a:spcPts val="0"/>
              </a:spcBef>
              <a:spcAft>
                <a:spcPts val="0"/>
              </a:spcAft>
              <a:buNone/>
            </a:pPr>
            <a:r>
              <a:rPr lang="fr-FR" sz="1200" b="1" noProof="0">
                <a:latin typeface="+mn-lt"/>
                <a:ea typeface="Calibri"/>
                <a:cs typeface="Calibri"/>
                <a:sym typeface="Calibri"/>
              </a:rPr>
              <a:t>Notes de l'instructeur :</a:t>
            </a:r>
            <a:endParaRPr lang="fr-FR" noProof="0">
              <a:latin typeface="+mn-lt"/>
            </a:endParaRPr>
          </a:p>
          <a:p>
            <a:pPr marL="0" lvl="0" indent="0" algn="l" rtl="0">
              <a:lnSpc>
                <a:spcPct val="115000"/>
              </a:lnSpc>
              <a:spcBef>
                <a:spcPts val="622"/>
              </a:spcBef>
              <a:spcAft>
                <a:spcPts val="0"/>
              </a:spcAft>
              <a:buNone/>
            </a:pPr>
            <a:r>
              <a:rPr lang="fr-FR" sz="1200" b="0" i="1" u="none" noProof="0">
                <a:latin typeface="+mn-lt"/>
                <a:ea typeface="Calibri"/>
                <a:cs typeface="Calibri"/>
                <a:sym typeface="Calibri"/>
              </a:rPr>
              <a:t> </a:t>
            </a:r>
            <a:endParaRPr lang="fr-FR" sz="1200" noProof="0">
              <a:latin typeface="+mn-lt"/>
              <a:ea typeface="Calibri"/>
              <a:cs typeface="Calibri"/>
              <a:sym typeface="Calibri"/>
            </a:endParaRPr>
          </a:p>
          <a:p>
            <a:pPr marL="171450" lvl="0" indent="-171450" algn="l" rtl="0">
              <a:lnSpc>
                <a:spcPct val="115000"/>
              </a:lnSpc>
              <a:spcBef>
                <a:spcPts val="1245"/>
              </a:spcBef>
              <a:spcAft>
                <a:spcPts val="0"/>
              </a:spcAft>
              <a:buClr>
                <a:schemeClr val="dk1"/>
              </a:buClr>
              <a:buSzPts val="1200"/>
              <a:buFont typeface="Arial"/>
              <a:buChar char="•"/>
            </a:pPr>
            <a:r>
              <a:rPr lang="fr-FR" sz="1200" b="1" u="sng" noProof="0">
                <a:latin typeface="+mn-lt"/>
                <a:ea typeface="Calibri"/>
                <a:cs typeface="Calibri"/>
                <a:sym typeface="Calibri"/>
              </a:rPr>
              <a:t>Demandez</a:t>
            </a:r>
            <a:r>
              <a:rPr lang="fr-FR" sz="1200" b="0" u="none" noProof="0">
                <a:latin typeface="+mn-lt"/>
                <a:ea typeface="Calibri"/>
                <a:cs typeface="Calibri"/>
                <a:sym typeface="Calibri"/>
              </a:rPr>
              <a:t> aux </a:t>
            </a:r>
            <a:r>
              <a:rPr lang="fr-FR" sz="1200" noProof="0">
                <a:latin typeface="+mn-lt"/>
                <a:ea typeface="Calibri"/>
                <a:cs typeface="Calibri"/>
                <a:sym typeface="Calibri"/>
              </a:rPr>
              <a:t>participants de prendre un moment pour lire la diapositive récapitulative.</a:t>
            </a:r>
            <a:endParaRPr lang="fr-FR" noProof="0">
              <a:latin typeface="+mn-lt"/>
            </a:endParaRPr>
          </a:p>
          <a:p>
            <a:pPr marL="457200" lvl="1" indent="0" algn="l" rtl="0">
              <a:lnSpc>
                <a:spcPct val="115000"/>
              </a:lnSpc>
              <a:spcBef>
                <a:spcPts val="1245"/>
              </a:spcBef>
              <a:spcAft>
                <a:spcPts val="0"/>
              </a:spcAft>
              <a:buClr>
                <a:schemeClr val="dk1"/>
              </a:buClr>
              <a:buSzPts val="1200"/>
              <a:buFont typeface="Courier New"/>
              <a:buNone/>
            </a:pPr>
            <a:endParaRPr lang="fr-FR" sz="1200" noProof="0">
              <a:latin typeface="+mn-lt"/>
              <a:ea typeface="Calibri"/>
              <a:cs typeface="Calibri"/>
              <a:sym typeface="Calibri"/>
            </a:endParaRPr>
          </a:p>
          <a:p>
            <a:pPr marL="171450" lvl="0" indent="-171450" algn="l" rtl="0">
              <a:spcBef>
                <a:spcPts val="1245"/>
              </a:spcBef>
              <a:spcAft>
                <a:spcPts val="0"/>
              </a:spcAft>
              <a:buClr>
                <a:schemeClr val="dk1"/>
              </a:buClr>
              <a:buSzPts val="1200"/>
              <a:buFont typeface="Arial"/>
              <a:buChar char="•"/>
            </a:pPr>
            <a:r>
              <a:rPr lang="fr-FR" b="1" u="sng" noProof="0">
                <a:latin typeface="+mn-lt"/>
                <a:ea typeface="Calibri"/>
                <a:cs typeface="Calibri"/>
                <a:sym typeface="Calibri"/>
              </a:rPr>
              <a:t>Demandez</a:t>
            </a:r>
            <a:r>
              <a:rPr lang="fr-FR" b="0" u="none" noProof="0">
                <a:latin typeface="+mn-lt"/>
                <a:ea typeface="Calibri"/>
                <a:cs typeface="Calibri"/>
                <a:sym typeface="Calibri"/>
              </a:rPr>
              <a:t> si </a:t>
            </a:r>
            <a:r>
              <a:rPr lang="fr-FR" noProof="0">
                <a:latin typeface="+mn-lt"/>
                <a:ea typeface="Calibri"/>
                <a:cs typeface="Calibri"/>
                <a:sym typeface="Calibri"/>
              </a:rPr>
              <a:t>des éclaircissements sont nécessaires ou s’il y a des réflexions ou des commentaires avant de poursuivre.</a:t>
            </a:r>
            <a:endParaRPr lang="fr-FR" noProof="0">
              <a:latin typeface="+mn-lt"/>
            </a:endParaRPr>
          </a:p>
          <a:p>
            <a:pPr marL="0" lvl="0" indent="0" algn="l" rtl="0">
              <a:lnSpc>
                <a:spcPct val="115000"/>
              </a:lnSpc>
              <a:spcBef>
                <a:spcPts val="0"/>
              </a:spcBef>
              <a:spcAft>
                <a:spcPts val="0"/>
              </a:spcAft>
              <a:buClr>
                <a:schemeClr val="dk1"/>
              </a:buClr>
              <a:buSzPts val="1200"/>
              <a:buFont typeface="Arial"/>
              <a:buNone/>
            </a:pPr>
            <a:endParaRPr i="1"/>
          </a:p>
        </p:txBody>
      </p:sp>
      <p:sp>
        <p:nvSpPr>
          <p:cNvPr id="461" name="Google Shape;461;p15:notes"/>
          <p:cNvSpPr txBox="1">
            <a:spLocks noGrp="1"/>
          </p:cNvSpPr>
          <p:nvPr>
            <p:ph type="sldNum" idx="12"/>
          </p:nvPr>
        </p:nvSpPr>
        <p:spPr>
          <a:xfrm>
            <a:off x="4143587" y="9119474"/>
            <a:ext cx="3169920" cy="480060"/>
          </a:xfrm>
          <a:prstGeom prst="rect">
            <a:avLst/>
          </a:prstGeom>
          <a:noFill/>
          <a:ln>
            <a:noFill/>
          </a:ln>
        </p:spPr>
        <p:txBody>
          <a:bodyPr spcFirstLastPara="1" wrap="square" lIns="96650" tIns="48325" rIns="96650" bIns="48325" anchor="b" anchorCtr="0">
            <a:noAutofit/>
          </a:bodyPr>
          <a:lstStyle/>
          <a:p>
            <a:pPr marL="0" lvl="0" indent="0" algn="r" rtl="0">
              <a:spcBef>
                <a:spcPts val="0"/>
              </a:spcBef>
              <a:spcAft>
                <a:spcPts val="0"/>
              </a:spcAft>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6"/>
        <p:cNvGrpSpPr/>
        <p:nvPr/>
      </p:nvGrpSpPr>
      <p:grpSpPr>
        <a:xfrm>
          <a:off x="0" y="0"/>
          <a:ext cx="0" cy="0"/>
          <a:chOff x="0" y="0"/>
          <a:chExt cx="0" cy="0"/>
        </a:xfrm>
      </p:grpSpPr>
      <p:sp>
        <p:nvSpPr>
          <p:cNvPr id="477" name="Google Shape;477;p16: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78" name="Google Shape;478;p16:notes"/>
          <p:cNvSpPr txBox="1">
            <a:spLocks noGrp="1"/>
          </p:cNvSpPr>
          <p:nvPr>
            <p:ph type="body" idx="1"/>
          </p:nvPr>
        </p:nvSpPr>
        <p:spPr>
          <a:xfrm>
            <a:off x="731520" y="4560570"/>
            <a:ext cx="5852160" cy="4320540"/>
          </a:xfrm>
          <a:prstGeom prst="rect">
            <a:avLst/>
          </a:prstGeom>
          <a:noFill/>
          <a:ln>
            <a:noFill/>
          </a:ln>
        </p:spPr>
        <p:txBody>
          <a:bodyPr spcFirstLastPara="1" wrap="square" lIns="96650" tIns="48325" rIns="96650" bIns="48325" anchor="t" anchorCtr="0">
            <a:noAutofit/>
          </a:bodyPr>
          <a:lstStyle/>
          <a:p>
            <a:pPr marL="0" marR="0" lvl="0" indent="0" algn="l" rtl="0">
              <a:lnSpc>
                <a:spcPct val="115000"/>
              </a:lnSpc>
              <a:spcBef>
                <a:spcPts val="0"/>
              </a:spcBef>
              <a:spcAft>
                <a:spcPts val="0"/>
              </a:spcAft>
              <a:buClr>
                <a:schemeClr val="dk1"/>
              </a:buClr>
              <a:buSzPts val="1200"/>
              <a:buFont typeface="Arial"/>
              <a:buNone/>
            </a:pPr>
            <a:r>
              <a:rPr lang="fr-FR" sz="1200" b="1" noProof="0">
                <a:latin typeface="+mn-lt"/>
                <a:ea typeface="Arial"/>
                <a:cs typeface="Arial"/>
                <a:sym typeface="Arial"/>
              </a:rPr>
              <a:t>Notes de l'instructeur :</a:t>
            </a:r>
            <a:endParaRPr lang="fr-FR" noProof="0">
              <a:latin typeface="+mn-lt"/>
            </a:endParaRPr>
          </a:p>
          <a:p>
            <a:pPr marL="0" marR="0" lvl="0" indent="0" algn="l" rtl="0">
              <a:lnSpc>
                <a:spcPct val="115000"/>
              </a:lnSpc>
              <a:spcBef>
                <a:spcPts val="1200"/>
              </a:spcBef>
              <a:spcAft>
                <a:spcPts val="0"/>
              </a:spcAft>
              <a:buNone/>
            </a:pPr>
            <a:endParaRPr lang="fr-FR" sz="1200" noProof="0">
              <a:latin typeface="+mn-lt"/>
              <a:ea typeface="Arial"/>
              <a:cs typeface="Arial"/>
              <a:sym typeface="Arial"/>
            </a:endParaRPr>
          </a:p>
          <a:p>
            <a:pPr marL="171450" marR="0" lvl="0" indent="-171450" algn="l" rtl="0">
              <a:lnSpc>
                <a:spcPct val="115000"/>
              </a:lnSpc>
              <a:spcBef>
                <a:spcPts val="1200"/>
              </a:spcBef>
              <a:spcAft>
                <a:spcPts val="0"/>
              </a:spcAft>
              <a:buClr>
                <a:schemeClr val="dk1"/>
              </a:buClr>
              <a:buSzPts val="1200"/>
              <a:buFont typeface="Noto Sans Symbols"/>
              <a:buChar char="▪"/>
            </a:pPr>
            <a:r>
              <a:rPr lang="fr-FR" sz="1200" b="1" i="0" u="sng" noProof="0">
                <a:latin typeface="+mn-lt"/>
                <a:ea typeface="Arial"/>
                <a:cs typeface="Arial"/>
                <a:sym typeface="Arial"/>
              </a:rPr>
              <a:t>Demandez</a:t>
            </a:r>
            <a:r>
              <a:rPr lang="fr-FR" sz="1200" b="1" i="0" noProof="0">
                <a:latin typeface="+mn-lt"/>
                <a:ea typeface="Arial"/>
                <a:cs typeface="Arial"/>
                <a:sym typeface="Arial"/>
              </a:rPr>
              <a:t> </a:t>
            </a:r>
            <a:r>
              <a:rPr lang="fr-FR" sz="1200" b="0" i="0" noProof="0">
                <a:latin typeface="+mn-lt"/>
                <a:ea typeface="Arial"/>
                <a:cs typeface="Arial"/>
                <a:sym typeface="Arial"/>
              </a:rPr>
              <a:t>à un volontaire de lire les objectifs à haute voix.</a:t>
            </a:r>
            <a:endParaRPr lang="fr-FR" b="0" i="0" noProof="0">
              <a:latin typeface="+mn-lt"/>
            </a:endParaRPr>
          </a:p>
          <a:p>
            <a:pPr marL="0" marR="0" lvl="0" indent="0" algn="l" rtl="0">
              <a:lnSpc>
                <a:spcPct val="100000"/>
              </a:lnSpc>
              <a:spcBef>
                <a:spcPts val="360"/>
              </a:spcBef>
              <a:spcAft>
                <a:spcPts val="0"/>
              </a:spcAft>
              <a:buClr>
                <a:schemeClr val="dk1"/>
              </a:buClr>
              <a:buSzPts val="1200"/>
              <a:buFont typeface="Calibri"/>
              <a:buNone/>
            </a:pPr>
            <a:endParaRPr lang="fr-FR" sz="1200" b="1" i="0" noProof="0">
              <a:latin typeface="+mn-lt"/>
              <a:ea typeface="Arial"/>
              <a:cs typeface="Arial"/>
              <a:sym typeface="Arial"/>
            </a:endParaRPr>
          </a:p>
          <a:p>
            <a:pPr marL="171450" marR="0" lvl="0" indent="-171450" algn="l" rtl="0">
              <a:lnSpc>
                <a:spcPct val="100000"/>
              </a:lnSpc>
              <a:spcBef>
                <a:spcPts val="360"/>
              </a:spcBef>
              <a:spcAft>
                <a:spcPts val="0"/>
              </a:spcAft>
              <a:buClr>
                <a:schemeClr val="dk1"/>
              </a:buClr>
              <a:buSzPts val="1200"/>
              <a:buFont typeface="Noto Sans Symbols"/>
              <a:buChar char="▪"/>
            </a:pPr>
            <a:r>
              <a:rPr lang="fr-FR" sz="1200" b="1" i="0" u="sng" noProof="0">
                <a:latin typeface="+mn-lt"/>
                <a:ea typeface="Arial"/>
                <a:cs typeface="Arial"/>
                <a:sym typeface="Arial"/>
              </a:rPr>
              <a:t>Demandez </a:t>
            </a:r>
            <a:r>
              <a:rPr lang="fr-FR" sz="1200" b="0" i="0" u="none" noProof="0">
                <a:latin typeface="+mn-lt"/>
                <a:ea typeface="Arial"/>
                <a:cs typeface="Arial"/>
                <a:sym typeface="Arial"/>
              </a:rPr>
              <a:t>si ces objectifs ont été traités de manière adéquate.</a:t>
            </a:r>
          </a:p>
          <a:p>
            <a:pPr marL="171450" marR="0" lvl="0" indent="-171450" algn="l" rtl="0">
              <a:lnSpc>
                <a:spcPct val="100000"/>
              </a:lnSpc>
              <a:spcBef>
                <a:spcPts val="360"/>
              </a:spcBef>
              <a:spcAft>
                <a:spcPts val="0"/>
              </a:spcAft>
              <a:buClr>
                <a:schemeClr val="dk1"/>
              </a:buClr>
              <a:buSzPts val="1200"/>
              <a:buFont typeface="Noto Sans Symbols"/>
              <a:buChar char="▪"/>
            </a:pPr>
            <a:endParaRPr lang="fr-FR" sz="1200" b="0" i="0" u="none" noProof="0">
              <a:latin typeface="+mn-lt"/>
              <a:ea typeface="Arial"/>
              <a:cs typeface="Arial"/>
              <a:sym typeface="Arial"/>
            </a:endParaRPr>
          </a:p>
          <a:p>
            <a:pPr marL="171450" marR="0" lvl="0" indent="-171450" algn="l" rtl="0">
              <a:lnSpc>
                <a:spcPct val="100000"/>
              </a:lnSpc>
              <a:spcBef>
                <a:spcPts val="360"/>
              </a:spcBef>
              <a:spcAft>
                <a:spcPts val="0"/>
              </a:spcAft>
              <a:buClr>
                <a:schemeClr val="dk1"/>
              </a:buClr>
              <a:buSzPts val="1200"/>
              <a:buFont typeface="Noto Sans Symbols"/>
              <a:buChar char="▪"/>
            </a:pPr>
            <a:r>
              <a:rPr lang="fr-FR" sz="1200" b="1" i="0" u="sng" noProof="0">
                <a:latin typeface="+mn-lt"/>
                <a:ea typeface="Arial"/>
                <a:cs typeface="Arial"/>
                <a:sym typeface="Arial"/>
              </a:rPr>
              <a:t>Demandez</a:t>
            </a:r>
            <a:r>
              <a:rPr lang="fr-FR" sz="1200" b="0" i="0" u="none" noProof="0">
                <a:latin typeface="+mn-lt"/>
                <a:ea typeface="Arial"/>
                <a:cs typeface="Arial"/>
                <a:sym typeface="Arial"/>
              </a:rPr>
              <a:t> si des éclaircissements sont nécessaires.  </a:t>
            </a:r>
            <a:endParaRPr lang="fr-FR" noProof="0">
              <a:latin typeface="+mn-lt"/>
            </a:endParaRPr>
          </a:p>
          <a:p>
            <a:pPr marL="171450" marR="0" lvl="0" indent="-95250" algn="l" rtl="0">
              <a:lnSpc>
                <a:spcPct val="100000"/>
              </a:lnSpc>
              <a:spcBef>
                <a:spcPts val="360"/>
              </a:spcBef>
              <a:spcAft>
                <a:spcPts val="0"/>
              </a:spcAft>
              <a:buClr>
                <a:schemeClr val="dk1"/>
              </a:buClr>
              <a:buSzPts val="1200"/>
              <a:buFont typeface="Noto Sans Symbols"/>
              <a:buNone/>
            </a:pPr>
            <a:endParaRPr lang="fr-FR" sz="1200" b="0" i="0" u="none" noProof="0">
              <a:latin typeface="+mn-lt"/>
              <a:ea typeface="Arial"/>
              <a:cs typeface="Arial"/>
              <a:sym typeface="Arial"/>
            </a:endParaRPr>
          </a:p>
          <a:p>
            <a:pPr marL="171450" marR="0" lvl="0" indent="-171450" algn="l" rtl="0">
              <a:lnSpc>
                <a:spcPct val="100000"/>
              </a:lnSpc>
              <a:spcBef>
                <a:spcPts val="360"/>
              </a:spcBef>
              <a:spcAft>
                <a:spcPts val="0"/>
              </a:spcAft>
              <a:buClr>
                <a:schemeClr val="dk1"/>
              </a:buClr>
              <a:buSzPts val="1200"/>
              <a:buFont typeface="Noto Sans Symbols"/>
              <a:buChar char="▪"/>
            </a:pPr>
            <a:r>
              <a:rPr lang="fr-FR" sz="1200" b="1" i="0" u="sng" noProof="0">
                <a:latin typeface="+mn-lt"/>
                <a:ea typeface="Arial"/>
                <a:cs typeface="Arial"/>
                <a:sym typeface="Arial"/>
              </a:rPr>
              <a:t>Répond</a:t>
            </a:r>
            <a:r>
              <a:rPr lang="fr-FR" b="1" u="sng" noProof="0">
                <a:latin typeface="+mn-lt"/>
                <a:ea typeface="Arial"/>
                <a:cs typeface="Arial"/>
                <a:sym typeface="Arial"/>
              </a:rPr>
              <a:t>ez</a:t>
            </a:r>
            <a:r>
              <a:rPr lang="fr-FR" sz="1200" b="0" i="0" u="none" noProof="0">
                <a:latin typeface="+mn-lt"/>
                <a:ea typeface="Arial"/>
                <a:cs typeface="Arial"/>
                <a:sym typeface="Arial"/>
              </a:rPr>
              <a:t> aux questions et clarifiez, si nécessaire.</a:t>
            </a:r>
            <a:endParaRPr lang="fr-FR" sz="1200" b="1" i="1" u="sng" noProof="0">
              <a:latin typeface="+mn-lt"/>
              <a:ea typeface="Arial"/>
              <a:cs typeface="Arial"/>
              <a:sym typeface="Arial"/>
            </a:endParaRPr>
          </a:p>
          <a:p>
            <a:pPr marL="0" lvl="0" indent="0" algn="l" rtl="0">
              <a:lnSpc>
                <a:spcPct val="115000"/>
              </a:lnSpc>
              <a:spcBef>
                <a:spcPts val="0"/>
              </a:spcBef>
              <a:spcAft>
                <a:spcPts val="0"/>
              </a:spcAft>
              <a:buClr>
                <a:schemeClr val="dk1"/>
              </a:buClr>
              <a:buSzPts val="1200"/>
              <a:buFont typeface="Calibri"/>
              <a:buNone/>
            </a:pPr>
            <a:endParaRPr sz="1200" i="0">
              <a:latin typeface="Calibri"/>
              <a:ea typeface="Calibri"/>
              <a:cs typeface="Calibri"/>
              <a:sym typeface="Calibri"/>
            </a:endParaRPr>
          </a:p>
          <a:p>
            <a:pPr marL="0" lvl="0" indent="0" algn="l" rtl="0">
              <a:lnSpc>
                <a:spcPct val="115000"/>
              </a:lnSpc>
              <a:spcBef>
                <a:spcPts val="0"/>
              </a:spcBef>
              <a:spcAft>
                <a:spcPts val="0"/>
              </a:spcAft>
              <a:buClr>
                <a:schemeClr val="dk1"/>
              </a:buClr>
              <a:buSzPts val="1200"/>
              <a:buFont typeface="Calibri"/>
              <a:buNone/>
            </a:pPr>
            <a:endParaRPr sz="1200">
              <a:latin typeface="Calibri"/>
              <a:ea typeface="Calibri"/>
              <a:cs typeface="Calibri"/>
              <a:sym typeface="Calibri"/>
            </a:endParaRPr>
          </a:p>
          <a:p>
            <a:pPr marL="0" lvl="0" indent="0" algn="l" rtl="0">
              <a:lnSpc>
                <a:spcPct val="115000"/>
              </a:lnSpc>
              <a:spcBef>
                <a:spcPts val="0"/>
              </a:spcBef>
              <a:spcAft>
                <a:spcPts val="0"/>
              </a:spcAft>
              <a:buNone/>
            </a:pPr>
            <a:endParaRPr sz="1200">
              <a:latin typeface="Calibri"/>
              <a:ea typeface="Calibri"/>
              <a:cs typeface="Calibri"/>
              <a:sym typeface="Calibri"/>
            </a:endParaRPr>
          </a:p>
        </p:txBody>
      </p:sp>
      <p:sp>
        <p:nvSpPr>
          <p:cNvPr id="479" name="Google Shape;479;p16:notes"/>
          <p:cNvSpPr txBox="1">
            <a:spLocks noGrp="1"/>
          </p:cNvSpPr>
          <p:nvPr>
            <p:ph type="sldNum" idx="12"/>
          </p:nvPr>
        </p:nvSpPr>
        <p:spPr>
          <a:xfrm>
            <a:off x="4143587" y="9119474"/>
            <a:ext cx="3169920" cy="480060"/>
          </a:xfrm>
          <a:prstGeom prst="rect">
            <a:avLst/>
          </a:prstGeom>
          <a:noFill/>
          <a:ln>
            <a:noFill/>
          </a:ln>
        </p:spPr>
        <p:txBody>
          <a:bodyPr spcFirstLastPara="1" wrap="square" lIns="96650" tIns="48325" rIns="96650" bIns="48325" anchor="b" anchorCtr="0">
            <a:noAutofit/>
          </a:bodyPr>
          <a:lstStyle/>
          <a:p>
            <a:pPr marL="0" lvl="0" indent="0" algn="r" rtl="0">
              <a:spcBef>
                <a:spcPts val="0"/>
              </a:spcBef>
              <a:spcAft>
                <a:spcPts val="0"/>
              </a:spcAft>
              <a:buNone/>
            </a:pPr>
            <a:fld id="{00000000-1234-1234-1234-123412341234}" type="slidenum">
              <a:rPr lang="en-US"/>
              <a:t>16</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p2: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2" name="Google Shape;302;p2:notes"/>
          <p:cNvSpPr txBox="1">
            <a:spLocks noGrp="1"/>
          </p:cNvSpPr>
          <p:nvPr>
            <p:ph type="body" idx="1"/>
          </p:nvPr>
        </p:nvSpPr>
        <p:spPr>
          <a:xfrm>
            <a:off x="731520" y="4560570"/>
            <a:ext cx="5852160" cy="4320540"/>
          </a:xfrm>
          <a:prstGeom prst="rect">
            <a:avLst/>
          </a:prstGeom>
          <a:noFill/>
          <a:ln>
            <a:noFill/>
          </a:ln>
        </p:spPr>
        <p:txBody>
          <a:bodyPr spcFirstLastPara="1" wrap="square" lIns="96650" tIns="48325" rIns="96650" bIns="48325" anchor="t" anchorCtr="0">
            <a:noAutofit/>
          </a:bodyPr>
          <a:lstStyle/>
          <a:p>
            <a:pPr marL="0" lvl="0" indent="0" algn="l" rtl="0">
              <a:spcBef>
                <a:spcPts val="0"/>
              </a:spcBef>
              <a:spcAft>
                <a:spcPts val="0"/>
              </a:spcAft>
              <a:buClr>
                <a:schemeClr val="dk1"/>
              </a:buClr>
              <a:buSzPts val="1200"/>
              <a:buFont typeface="Calibri"/>
              <a:buNone/>
            </a:pPr>
            <a:r>
              <a:rPr lang="fr-FR" sz="1200" b="1" noProof="0">
                <a:latin typeface="+mn-lt"/>
                <a:ea typeface="Calibri"/>
                <a:cs typeface="Calibri"/>
                <a:sym typeface="Calibri"/>
              </a:rPr>
              <a:t>Notes de l'instructeur : </a:t>
            </a:r>
            <a:endParaRPr lang="fr-FR" noProof="0">
              <a:latin typeface="+mn-lt"/>
            </a:endParaRPr>
          </a:p>
          <a:p>
            <a:pPr marL="0" lvl="0" indent="0" algn="l" rtl="0">
              <a:spcBef>
                <a:spcPts val="0"/>
              </a:spcBef>
              <a:spcAft>
                <a:spcPts val="0"/>
              </a:spcAft>
              <a:buClr>
                <a:schemeClr val="dk1"/>
              </a:buClr>
              <a:buSzPts val="1200"/>
              <a:buFont typeface="Calibri"/>
              <a:buNone/>
            </a:pPr>
            <a:endParaRPr lang="fr-FR" sz="1200" b="1" noProof="0">
              <a:latin typeface="+mn-lt"/>
              <a:ea typeface="Calibri"/>
              <a:cs typeface="Calibri"/>
              <a:sym typeface="Calibri"/>
            </a:endParaRPr>
          </a:p>
          <a:p>
            <a:pPr marL="171450" lvl="0" indent="-171450" algn="l" rtl="0">
              <a:spcBef>
                <a:spcPts val="0"/>
              </a:spcBef>
              <a:spcAft>
                <a:spcPts val="0"/>
              </a:spcAft>
              <a:buClr>
                <a:schemeClr val="dk1"/>
              </a:buClr>
              <a:buSzPts val="1200"/>
              <a:buFont typeface="Arial"/>
              <a:buChar char="•"/>
            </a:pPr>
            <a:r>
              <a:rPr lang="fr-FR" b="1" u="sng" noProof="0">
                <a:latin typeface="+mn-lt"/>
                <a:ea typeface="Calibri"/>
                <a:cs typeface="Calibri"/>
                <a:sym typeface="Calibri"/>
              </a:rPr>
              <a:t>Dites</a:t>
            </a:r>
            <a:r>
              <a:rPr lang="fr-FR" b="1" u="none" noProof="0">
                <a:latin typeface="+mn-lt"/>
                <a:ea typeface="Calibri"/>
                <a:cs typeface="Calibri"/>
                <a:sym typeface="Calibri"/>
              </a:rPr>
              <a:t> : </a:t>
            </a:r>
            <a:r>
              <a:rPr lang="fr-FR" noProof="0">
                <a:latin typeface="+mn-lt"/>
                <a:ea typeface="Calibri"/>
                <a:cs typeface="Calibri"/>
                <a:sym typeface="Calibri"/>
              </a:rPr>
              <a:t>Ces icônes sont utilisées pour attirer votre attention sur différents éléments de la leçon.</a:t>
            </a:r>
            <a:endParaRPr lang="fr-FR" noProof="0">
              <a:latin typeface="+mn-lt"/>
            </a:endParaRPr>
          </a:p>
          <a:p>
            <a:pPr marL="0" lvl="0" indent="0" algn="l" rtl="0">
              <a:spcBef>
                <a:spcPts val="0"/>
              </a:spcBef>
              <a:spcAft>
                <a:spcPts val="0"/>
              </a:spcAft>
              <a:buNone/>
            </a:pPr>
            <a:endParaRPr/>
          </a:p>
        </p:txBody>
      </p:sp>
      <p:sp>
        <p:nvSpPr>
          <p:cNvPr id="303" name="Google Shape;303;p2:notes"/>
          <p:cNvSpPr txBox="1">
            <a:spLocks noGrp="1"/>
          </p:cNvSpPr>
          <p:nvPr>
            <p:ph type="sldNum" idx="12"/>
          </p:nvPr>
        </p:nvSpPr>
        <p:spPr>
          <a:xfrm>
            <a:off x="4143587" y="9119474"/>
            <a:ext cx="3169920" cy="480060"/>
          </a:xfrm>
          <a:prstGeom prst="rect">
            <a:avLst/>
          </a:prstGeom>
          <a:noFill/>
          <a:ln>
            <a:noFill/>
          </a:ln>
        </p:spPr>
        <p:txBody>
          <a:bodyPr spcFirstLastPara="1" wrap="square" lIns="96650" tIns="48325" rIns="96650" bIns="48325" anchor="b" anchorCtr="0">
            <a:noAutofit/>
          </a:bodyPr>
          <a:lstStyle/>
          <a:p>
            <a:pPr marL="0" lvl="0" indent="0" algn="r" rtl="0">
              <a:spcBef>
                <a:spcPts val="0"/>
              </a:spcBef>
              <a:spcAft>
                <a:spcPts val="0"/>
              </a:spcAft>
              <a:buNone/>
            </a:pPr>
            <a:fld id="{00000000-1234-1234-1234-123412341234}" type="slidenum">
              <a:rPr lang="en-US"/>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p3: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7" name="Google Shape;307;p3:notes"/>
          <p:cNvSpPr txBox="1">
            <a:spLocks noGrp="1"/>
          </p:cNvSpPr>
          <p:nvPr>
            <p:ph type="body" idx="1"/>
          </p:nvPr>
        </p:nvSpPr>
        <p:spPr>
          <a:xfrm>
            <a:off x="731520" y="4560570"/>
            <a:ext cx="5852160" cy="4320540"/>
          </a:xfrm>
          <a:prstGeom prst="rect">
            <a:avLst/>
          </a:prstGeom>
          <a:noFill/>
          <a:ln>
            <a:noFill/>
          </a:ln>
        </p:spPr>
        <p:txBody>
          <a:bodyPr spcFirstLastPara="1" wrap="square" lIns="96650" tIns="48325" rIns="96650" bIns="48325" anchor="t" anchorCtr="0">
            <a:noAutofit/>
          </a:bodyPr>
          <a:lstStyle/>
          <a:p>
            <a:pPr marL="0" lvl="0" indent="0" algn="l" rtl="0">
              <a:lnSpc>
                <a:spcPct val="115000"/>
              </a:lnSpc>
              <a:spcBef>
                <a:spcPts val="0"/>
              </a:spcBef>
              <a:spcAft>
                <a:spcPts val="0"/>
              </a:spcAft>
              <a:buClr>
                <a:schemeClr val="dk1"/>
              </a:buClr>
              <a:buSzPts val="1200"/>
              <a:buFont typeface="Calibri"/>
              <a:buNone/>
            </a:pPr>
            <a:r>
              <a:rPr lang="fr-FR" sz="1200" b="1" i="0" noProof="0">
                <a:latin typeface="+mn-lt"/>
                <a:ea typeface="Calibri"/>
                <a:cs typeface="Calibri"/>
                <a:sym typeface="Calibri"/>
              </a:rPr>
              <a:t>Notes de l'instructeur </a:t>
            </a:r>
            <a:r>
              <a:rPr lang="fr-FR" sz="1200" i="0" noProof="0">
                <a:latin typeface="+mn-lt"/>
                <a:ea typeface="Calibri"/>
                <a:cs typeface="Calibri"/>
                <a:sym typeface="Calibri"/>
              </a:rPr>
              <a:t>: </a:t>
            </a:r>
            <a:endParaRPr lang="fr-FR" noProof="0">
              <a:latin typeface="+mn-lt"/>
            </a:endParaRPr>
          </a:p>
          <a:p>
            <a:pPr marL="0" lvl="0" indent="0" algn="l" rtl="0">
              <a:lnSpc>
                <a:spcPct val="115000"/>
              </a:lnSpc>
              <a:spcBef>
                <a:spcPts val="0"/>
              </a:spcBef>
              <a:spcAft>
                <a:spcPts val="0"/>
              </a:spcAft>
              <a:buClr>
                <a:schemeClr val="dk1"/>
              </a:buClr>
              <a:buSzPts val="1200"/>
              <a:buFont typeface="Calibri"/>
              <a:buNone/>
            </a:pPr>
            <a:endParaRPr lang="fr-FR" sz="1200" i="0" noProof="0">
              <a:latin typeface="+mn-lt"/>
              <a:ea typeface="Calibri"/>
              <a:cs typeface="Calibri"/>
              <a:sym typeface="Calibri"/>
            </a:endParaRPr>
          </a:p>
          <a:p>
            <a:pPr marL="171450" marR="0" lvl="0" indent="-171450" algn="l" rtl="0">
              <a:lnSpc>
                <a:spcPct val="115000"/>
              </a:lnSpc>
              <a:spcBef>
                <a:spcPts val="0"/>
              </a:spcBef>
              <a:spcAft>
                <a:spcPts val="0"/>
              </a:spcAft>
              <a:buClr>
                <a:schemeClr val="dk1"/>
              </a:buClr>
              <a:buSzPts val="1200"/>
              <a:buFont typeface="Arial"/>
              <a:buChar char="•"/>
            </a:pPr>
            <a:r>
              <a:rPr lang="fr-FR" sz="1200" b="1" i="0" u="sng" noProof="0">
                <a:latin typeface="+mn-lt"/>
                <a:ea typeface="Calibri"/>
                <a:cs typeface="Calibri"/>
                <a:sym typeface="Calibri"/>
              </a:rPr>
              <a:t>Demandez</a:t>
            </a:r>
            <a:r>
              <a:rPr lang="fr-FR" sz="1200" b="0" i="0" u="none" noProof="0">
                <a:latin typeface="+mn-lt"/>
                <a:ea typeface="Calibri"/>
                <a:cs typeface="Calibri"/>
                <a:sym typeface="Calibri"/>
              </a:rPr>
              <a:t> à </a:t>
            </a:r>
            <a:r>
              <a:rPr lang="fr-FR" sz="1200" i="0" noProof="0">
                <a:latin typeface="+mn-lt"/>
                <a:ea typeface="Calibri"/>
                <a:cs typeface="Calibri"/>
                <a:sym typeface="Calibri"/>
              </a:rPr>
              <a:t>un volontaire de lire les objectifs d'apprentissage à haute voix.</a:t>
            </a:r>
            <a:endParaRPr lang="fr-FR" noProof="0">
              <a:latin typeface="+mn-lt"/>
            </a:endParaRPr>
          </a:p>
          <a:p>
            <a:pPr marL="0" lvl="0" indent="0" algn="l" rtl="0">
              <a:lnSpc>
                <a:spcPct val="115000"/>
              </a:lnSpc>
              <a:spcBef>
                <a:spcPts val="0"/>
              </a:spcBef>
              <a:spcAft>
                <a:spcPts val="0"/>
              </a:spcAft>
              <a:buClr>
                <a:schemeClr val="dk1"/>
              </a:buClr>
              <a:buSzPts val="1200"/>
              <a:buFont typeface="Calibri"/>
              <a:buNone/>
            </a:pPr>
            <a:endParaRPr sz="1200" i="0">
              <a:latin typeface="Calibri"/>
              <a:ea typeface="Calibri"/>
              <a:cs typeface="Calibri"/>
              <a:sym typeface="Calibri"/>
            </a:endParaRPr>
          </a:p>
          <a:p>
            <a:pPr marL="0" lvl="0" indent="0" algn="l" rtl="0">
              <a:lnSpc>
                <a:spcPct val="115000"/>
              </a:lnSpc>
              <a:spcBef>
                <a:spcPts val="0"/>
              </a:spcBef>
              <a:spcAft>
                <a:spcPts val="0"/>
              </a:spcAft>
              <a:buClr>
                <a:schemeClr val="dk1"/>
              </a:buClr>
              <a:buSzPts val="1200"/>
              <a:buFont typeface="Calibri"/>
              <a:buNone/>
            </a:pPr>
            <a:endParaRPr sz="1200">
              <a:latin typeface="Calibri"/>
              <a:ea typeface="Calibri"/>
              <a:cs typeface="Calibri"/>
              <a:sym typeface="Calibri"/>
            </a:endParaRPr>
          </a:p>
          <a:p>
            <a:pPr marL="0" lvl="0" indent="0" algn="l" rtl="0">
              <a:lnSpc>
                <a:spcPct val="115000"/>
              </a:lnSpc>
              <a:spcBef>
                <a:spcPts val="0"/>
              </a:spcBef>
              <a:spcAft>
                <a:spcPts val="0"/>
              </a:spcAft>
              <a:buNone/>
            </a:pPr>
            <a:endParaRPr sz="1200">
              <a:latin typeface="Calibri"/>
              <a:ea typeface="Calibri"/>
              <a:cs typeface="Calibri"/>
              <a:sym typeface="Calibri"/>
            </a:endParaRPr>
          </a:p>
        </p:txBody>
      </p:sp>
      <p:sp>
        <p:nvSpPr>
          <p:cNvPr id="308" name="Google Shape;308;p3:notes"/>
          <p:cNvSpPr txBox="1">
            <a:spLocks noGrp="1"/>
          </p:cNvSpPr>
          <p:nvPr>
            <p:ph type="sldNum" idx="12"/>
          </p:nvPr>
        </p:nvSpPr>
        <p:spPr>
          <a:xfrm>
            <a:off x="4143587" y="9119474"/>
            <a:ext cx="3169920" cy="480060"/>
          </a:xfrm>
          <a:prstGeom prst="rect">
            <a:avLst/>
          </a:prstGeom>
          <a:noFill/>
          <a:ln>
            <a:noFill/>
          </a:ln>
        </p:spPr>
        <p:txBody>
          <a:bodyPr spcFirstLastPara="1" wrap="square" lIns="96650" tIns="48325" rIns="96650" bIns="48325" anchor="b" anchorCtr="0">
            <a:noAutofit/>
          </a:bodyPr>
          <a:lstStyle/>
          <a:p>
            <a:pPr marL="0" lvl="0" indent="0" algn="r" rtl="0">
              <a:spcBef>
                <a:spcPts val="0"/>
              </a:spcBef>
              <a:spcAft>
                <a:spcPts val="0"/>
              </a:spcAft>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p4: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3" name="Google Shape;313;p4:notes"/>
          <p:cNvSpPr txBox="1">
            <a:spLocks noGrp="1"/>
          </p:cNvSpPr>
          <p:nvPr>
            <p:ph type="body" idx="1"/>
          </p:nvPr>
        </p:nvSpPr>
        <p:spPr>
          <a:xfrm>
            <a:off x="731520" y="4560570"/>
            <a:ext cx="5852160" cy="4320540"/>
          </a:xfrm>
          <a:prstGeom prst="rect">
            <a:avLst/>
          </a:prstGeom>
          <a:noFill/>
          <a:ln>
            <a:noFill/>
          </a:ln>
        </p:spPr>
        <p:txBody>
          <a:bodyPr spcFirstLastPara="1" wrap="square" lIns="96650" tIns="48325" rIns="96650" bIns="48325" anchor="t" anchorCtr="0">
            <a:noAutofit/>
          </a:bodyPr>
          <a:lstStyle/>
          <a:p>
            <a:pPr marL="0" lvl="0" indent="0" algn="l" rtl="0">
              <a:spcBef>
                <a:spcPts val="0"/>
              </a:spcBef>
              <a:spcAft>
                <a:spcPts val="0"/>
              </a:spcAft>
              <a:buClr>
                <a:schemeClr val="dk1"/>
              </a:buClr>
              <a:buSzPts val="1200"/>
              <a:buFont typeface="Calibri"/>
              <a:buNone/>
            </a:pPr>
            <a:r>
              <a:rPr lang="fr-FR" sz="1200" b="1" noProof="0" dirty="0">
                <a:latin typeface="+mn-lt"/>
                <a:ea typeface="Calibri"/>
                <a:cs typeface="Calibri"/>
                <a:sym typeface="Calibri"/>
              </a:rPr>
              <a:t>Notes de l'instructeur : </a:t>
            </a:r>
            <a:endParaRPr lang="fr-FR" noProof="0" dirty="0">
              <a:latin typeface="+mn-lt"/>
            </a:endParaRPr>
          </a:p>
          <a:p>
            <a:pPr marL="0" lvl="0" indent="0" algn="l" rtl="0">
              <a:spcBef>
                <a:spcPts val="0"/>
              </a:spcBef>
              <a:spcAft>
                <a:spcPts val="0"/>
              </a:spcAft>
              <a:buClr>
                <a:schemeClr val="dk1"/>
              </a:buClr>
              <a:buSzPts val="1200"/>
              <a:buFont typeface="Calibri"/>
              <a:buNone/>
            </a:pPr>
            <a:endParaRPr lang="fr-FR" sz="1200" b="1" noProof="0" dirty="0">
              <a:latin typeface="+mn-lt"/>
              <a:ea typeface="Calibri"/>
              <a:cs typeface="Calibri"/>
              <a:sym typeface="Calibri"/>
            </a:endParaRPr>
          </a:p>
          <a:p>
            <a:pPr marL="171450" lvl="0" indent="-171450" algn="l" rtl="0">
              <a:lnSpc>
                <a:spcPct val="115000"/>
              </a:lnSpc>
              <a:spcBef>
                <a:spcPts val="0"/>
              </a:spcBef>
              <a:spcAft>
                <a:spcPts val="0"/>
              </a:spcAft>
              <a:buClr>
                <a:schemeClr val="dk1"/>
              </a:buClr>
              <a:buSzPts val="1200"/>
              <a:buFont typeface="Arial"/>
              <a:buChar char="•"/>
            </a:pPr>
            <a:r>
              <a:rPr lang="fr-FR" sz="1200" b="1" i="0" u="sng" noProof="0" dirty="0">
                <a:latin typeface="+mn-lt"/>
                <a:ea typeface="Calibri"/>
                <a:cs typeface="Calibri"/>
                <a:sym typeface="Calibri"/>
              </a:rPr>
              <a:t>Dites</a:t>
            </a:r>
            <a:r>
              <a:rPr lang="fr-FR" sz="1200" b="1" i="0" u="none" noProof="0" dirty="0">
                <a:latin typeface="+mn-lt"/>
                <a:ea typeface="Calibri"/>
                <a:cs typeface="Calibri"/>
                <a:sym typeface="Calibri"/>
              </a:rPr>
              <a:t> : </a:t>
            </a:r>
            <a:r>
              <a:rPr lang="fr-FR" sz="1200" i="0" noProof="0" dirty="0">
                <a:latin typeface="+mn-lt"/>
                <a:ea typeface="Calibri"/>
                <a:cs typeface="Calibri"/>
                <a:sym typeface="Calibri"/>
              </a:rPr>
              <a:t>Pourquoi est-il important d'appliquer l'approche </a:t>
            </a:r>
            <a:r>
              <a:rPr lang="fr-FR" noProof="0" dirty="0">
                <a:latin typeface="+mn-lt"/>
              </a:rPr>
              <a:t>Une Seule Santé</a:t>
            </a:r>
            <a:r>
              <a:rPr lang="fr-FR" sz="1200" i="0" noProof="0" dirty="0">
                <a:latin typeface="+mn-lt"/>
                <a:ea typeface="Calibri"/>
                <a:cs typeface="Calibri"/>
                <a:sym typeface="Calibri"/>
              </a:rPr>
              <a:t> dans le domaine de la santé publique ? </a:t>
            </a:r>
            <a:endParaRPr lang="fr-FR" noProof="0" dirty="0">
              <a:latin typeface="+mn-lt"/>
            </a:endParaRPr>
          </a:p>
          <a:p>
            <a:pPr marL="171450" lvl="0" indent="-95250" algn="l" rtl="0">
              <a:lnSpc>
                <a:spcPct val="115000"/>
              </a:lnSpc>
              <a:spcBef>
                <a:spcPts val="0"/>
              </a:spcBef>
              <a:spcAft>
                <a:spcPts val="0"/>
              </a:spcAft>
              <a:buClr>
                <a:schemeClr val="dk1"/>
              </a:buClr>
              <a:buSzPts val="1200"/>
              <a:buFont typeface="Arial"/>
              <a:buNone/>
            </a:pPr>
            <a:endParaRPr lang="fr-FR" sz="1200" i="0" noProof="0" dirty="0">
              <a:latin typeface="+mn-lt"/>
              <a:ea typeface="Calibri"/>
              <a:cs typeface="Calibri"/>
              <a:sym typeface="Calibri"/>
            </a:endParaRPr>
          </a:p>
          <a:p>
            <a:pPr marL="171450" lvl="0" indent="-171450" algn="l" rtl="0">
              <a:lnSpc>
                <a:spcPct val="115000"/>
              </a:lnSpc>
              <a:spcBef>
                <a:spcPts val="0"/>
              </a:spcBef>
              <a:spcAft>
                <a:spcPts val="0"/>
              </a:spcAft>
              <a:buClr>
                <a:schemeClr val="dk1"/>
              </a:buClr>
              <a:buSzPts val="1200"/>
              <a:buFont typeface="Arial"/>
              <a:buChar char="•"/>
            </a:pPr>
            <a:r>
              <a:rPr lang="fr-FR" sz="1200" b="1" i="0" u="sng" noProof="0" dirty="0">
                <a:latin typeface="+mn-lt"/>
                <a:ea typeface="Calibri"/>
                <a:cs typeface="Calibri"/>
                <a:sym typeface="Calibri"/>
              </a:rPr>
              <a:t>Laissez</a:t>
            </a:r>
            <a:r>
              <a:rPr lang="fr-FR" sz="1200" b="1" i="0" u="none" noProof="0" dirty="0">
                <a:latin typeface="+mn-lt"/>
                <a:ea typeface="Calibri"/>
                <a:cs typeface="Calibri"/>
                <a:sym typeface="Calibri"/>
              </a:rPr>
              <a:t> </a:t>
            </a:r>
            <a:r>
              <a:rPr lang="fr-FR" sz="1200" i="0" noProof="0" dirty="0">
                <a:latin typeface="+mn-lt"/>
                <a:ea typeface="Calibri"/>
                <a:cs typeface="Calibri"/>
                <a:sym typeface="Calibri"/>
              </a:rPr>
              <a:t>quelques volontaires partager leurs idées avant de montrer les réponses.</a:t>
            </a:r>
            <a:endParaRPr lang="fr-FR" noProof="0" dirty="0">
              <a:latin typeface="+mn-lt"/>
            </a:endParaRPr>
          </a:p>
          <a:p>
            <a:pPr marL="171450" lvl="0" indent="-95250" algn="l" rtl="0">
              <a:lnSpc>
                <a:spcPct val="115000"/>
              </a:lnSpc>
              <a:spcBef>
                <a:spcPts val="0"/>
              </a:spcBef>
              <a:spcAft>
                <a:spcPts val="0"/>
              </a:spcAft>
              <a:buClr>
                <a:schemeClr val="dk1"/>
              </a:buClr>
              <a:buSzPts val="1200"/>
              <a:buFont typeface="Arial"/>
              <a:buNone/>
            </a:pPr>
            <a:endParaRPr lang="fr-FR" sz="1200" i="0" noProof="0" dirty="0">
              <a:latin typeface="+mn-lt"/>
              <a:ea typeface="Calibri"/>
              <a:cs typeface="Calibri"/>
              <a:sym typeface="Calibri"/>
            </a:endParaRPr>
          </a:p>
          <a:p>
            <a:pPr marL="171450" marR="0" lvl="0" indent="-171450" algn="l" rtl="0">
              <a:lnSpc>
                <a:spcPct val="115000"/>
              </a:lnSpc>
              <a:spcBef>
                <a:spcPts val="0"/>
              </a:spcBef>
              <a:spcAft>
                <a:spcPts val="0"/>
              </a:spcAft>
              <a:buClr>
                <a:schemeClr val="dk1"/>
              </a:buClr>
              <a:buSzPts val="1200"/>
              <a:buFont typeface="Arial"/>
              <a:buChar char="•"/>
            </a:pPr>
            <a:r>
              <a:rPr lang="fr-FR" b="1" u="sng" noProof="0" dirty="0">
                <a:latin typeface="+mn-lt"/>
              </a:rPr>
              <a:t>Remerciez</a:t>
            </a:r>
            <a:r>
              <a:rPr lang="fr-FR" b="1" u="none" noProof="0" dirty="0">
                <a:latin typeface="+mn-lt"/>
              </a:rPr>
              <a:t> </a:t>
            </a:r>
            <a:r>
              <a:rPr lang="fr-FR" b="0" u="none" noProof="0" dirty="0">
                <a:latin typeface="+mn-lt"/>
              </a:rPr>
              <a:t>les participants pour leurs </a:t>
            </a:r>
            <a:r>
              <a:rPr lang="fr-FR" sz="1200" i="0" noProof="0" dirty="0">
                <a:latin typeface="+mn-lt"/>
                <a:ea typeface="Calibri"/>
                <a:cs typeface="Calibri"/>
                <a:sym typeface="Calibri"/>
              </a:rPr>
              <a:t>réponses et mettez en évidence celles qui correspondent à ce qui figure sur cette diapositive. </a:t>
            </a:r>
            <a:r>
              <a:rPr lang="fr-FR" sz="1200" b="1" i="1" noProof="0" dirty="0">
                <a:latin typeface="+mn-lt"/>
                <a:ea typeface="Calibri"/>
                <a:cs typeface="Calibri"/>
                <a:sym typeface="Calibri"/>
              </a:rPr>
              <a:t>&lt;CLIQUER&gt; </a:t>
            </a:r>
            <a:endParaRPr lang="fr-FR" sz="1200" b="0" noProof="0" dirty="0">
              <a:latin typeface="+mn-lt"/>
              <a:ea typeface="Calibri"/>
              <a:cs typeface="Calibri"/>
              <a:sym typeface="Calibri"/>
            </a:endParaRPr>
          </a:p>
          <a:p>
            <a:pPr marL="171450" lvl="0" indent="-95250" algn="l" rtl="0">
              <a:lnSpc>
                <a:spcPct val="115000"/>
              </a:lnSpc>
              <a:spcBef>
                <a:spcPts val="0"/>
              </a:spcBef>
              <a:spcAft>
                <a:spcPts val="0"/>
              </a:spcAft>
              <a:buClr>
                <a:schemeClr val="dk1"/>
              </a:buClr>
              <a:buSzPts val="1200"/>
              <a:buFont typeface="Arial"/>
              <a:buNone/>
            </a:pPr>
            <a:endParaRPr lang="fr-FR" sz="1200" i="0" noProof="0" dirty="0">
              <a:latin typeface="+mn-lt"/>
              <a:ea typeface="Calibri"/>
              <a:cs typeface="Calibri"/>
              <a:sym typeface="Calibri"/>
            </a:endParaRPr>
          </a:p>
          <a:p>
            <a:pPr marL="171450" marR="0" lvl="0" indent="-171450" algn="l" rtl="0">
              <a:lnSpc>
                <a:spcPct val="115000"/>
              </a:lnSpc>
              <a:spcBef>
                <a:spcPts val="0"/>
              </a:spcBef>
              <a:spcAft>
                <a:spcPts val="0"/>
              </a:spcAft>
              <a:buClr>
                <a:schemeClr val="dk1"/>
              </a:buClr>
              <a:buSzPts val="1200"/>
              <a:buFont typeface="Arial"/>
              <a:buChar char="•"/>
            </a:pPr>
            <a:r>
              <a:rPr lang="fr-FR" sz="1200" b="1" i="0" u="sng" noProof="0" dirty="0">
                <a:latin typeface="+mn-lt"/>
                <a:ea typeface="Calibri"/>
                <a:cs typeface="Calibri"/>
                <a:sym typeface="Calibri"/>
              </a:rPr>
              <a:t>Dites</a:t>
            </a:r>
            <a:r>
              <a:rPr lang="fr-FR" sz="1200" b="1" i="0" u="none" noProof="0" dirty="0">
                <a:latin typeface="+mn-lt"/>
                <a:ea typeface="Calibri"/>
                <a:cs typeface="Calibri"/>
                <a:sym typeface="Calibri"/>
              </a:rPr>
              <a:t> : </a:t>
            </a:r>
            <a:r>
              <a:rPr lang="fr-FR" sz="1200" noProof="0" dirty="0">
                <a:latin typeface="+mn-lt"/>
                <a:ea typeface="Calibri"/>
                <a:cs typeface="Calibri"/>
                <a:sym typeface="Calibri"/>
              </a:rPr>
              <a:t>L'approche </a:t>
            </a:r>
            <a:r>
              <a:rPr lang="fr-FR" noProof="0" dirty="0">
                <a:latin typeface="+mn-lt"/>
              </a:rPr>
              <a:t>Une Seule Santé</a:t>
            </a:r>
            <a:r>
              <a:rPr lang="fr-FR" sz="1200" noProof="0" dirty="0">
                <a:latin typeface="+mn-lt"/>
                <a:ea typeface="Calibri"/>
                <a:cs typeface="Calibri"/>
                <a:sym typeface="Calibri"/>
              </a:rPr>
              <a:t> en matière de santé publique est importante parce que nous partageons un écosystème avec les animaux qui nous entourent et qu'un grand nombre des mêmes agents pathogènes nous affectent. Environ 60 % des maladies infectieuses sont zoonotiques et au moins 70 à 75 % des agents pathogènes des maladies infectieuses émergentes sont d'origine animale (Ebola, VIH, grippe). </a:t>
            </a:r>
            <a:r>
              <a:rPr lang="fr-FR" sz="1200" b="1" i="1" noProof="0" dirty="0">
                <a:latin typeface="+mn-lt"/>
                <a:ea typeface="Calibri"/>
                <a:cs typeface="Calibri"/>
                <a:sym typeface="Calibri"/>
              </a:rPr>
              <a:t>&lt;CLIQUER&gt; </a:t>
            </a:r>
            <a:endParaRPr lang="fr-FR" sz="1200" noProof="0" dirty="0">
              <a:latin typeface="+mn-lt"/>
              <a:ea typeface="Calibri"/>
              <a:cs typeface="Calibri"/>
              <a:sym typeface="Calibri"/>
            </a:endParaRPr>
          </a:p>
          <a:p>
            <a:pPr marL="171450" marR="0" lvl="0" indent="-95250" algn="l" rtl="0">
              <a:lnSpc>
                <a:spcPct val="115000"/>
              </a:lnSpc>
              <a:spcBef>
                <a:spcPts val="0"/>
              </a:spcBef>
              <a:spcAft>
                <a:spcPts val="0"/>
              </a:spcAft>
              <a:buClr>
                <a:schemeClr val="dk1"/>
              </a:buClr>
              <a:buSzPts val="1200"/>
              <a:buFont typeface="Arial"/>
              <a:buNone/>
            </a:pPr>
            <a:endParaRPr lang="fr-FR" sz="1200" b="1" noProof="0" dirty="0">
              <a:latin typeface="+mn-lt"/>
              <a:ea typeface="Calibri"/>
              <a:cs typeface="Calibri"/>
              <a:sym typeface="Calibri"/>
            </a:endParaRPr>
          </a:p>
          <a:p>
            <a:pPr marL="171450" lvl="0" indent="-171450" algn="l" rtl="0">
              <a:lnSpc>
                <a:spcPct val="115000"/>
              </a:lnSpc>
              <a:spcBef>
                <a:spcPts val="622"/>
              </a:spcBef>
              <a:spcAft>
                <a:spcPts val="0"/>
              </a:spcAft>
              <a:buClr>
                <a:schemeClr val="dk1"/>
              </a:buClr>
              <a:buSzPts val="1200"/>
              <a:buFont typeface="Arial"/>
              <a:buChar char="•"/>
            </a:pPr>
            <a:r>
              <a:rPr lang="fr-FR" sz="1200" b="1" i="0" u="sng" noProof="0" dirty="0">
                <a:latin typeface="+mn-lt"/>
                <a:ea typeface="Calibri"/>
                <a:cs typeface="Calibri"/>
                <a:sym typeface="Calibri"/>
              </a:rPr>
              <a:t>Dites</a:t>
            </a:r>
            <a:r>
              <a:rPr lang="fr-FR" sz="1200" b="1" i="0" u="none" noProof="0" dirty="0">
                <a:latin typeface="+mn-lt"/>
                <a:ea typeface="Calibri"/>
                <a:cs typeface="Calibri"/>
                <a:sym typeface="Calibri"/>
              </a:rPr>
              <a:t> : </a:t>
            </a:r>
            <a:r>
              <a:rPr lang="fr-FR" sz="1200" noProof="0" dirty="0">
                <a:latin typeface="+mn-lt"/>
                <a:ea typeface="Calibri"/>
                <a:cs typeface="Calibri"/>
                <a:sym typeface="Calibri"/>
              </a:rPr>
              <a:t>5 nouvelles maladies humaines apparaissent chaque année, dont 3 sont d'origine animale.  En outre, selon l'Organisation Mondiale de la Santé Animale (OMSA), 80 % des agents susceptibles d'être utilisés à des fins </a:t>
            </a:r>
            <a:r>
              <a:rPr lang="fr-FR" sz="1200" noProof="0" dirty="0" err="1">
                <a:latin typeface="+mn-lt"/>
                <a:ea typeface="Calibri"/>
                <a:cs typeface="Calibri"/>
                <a:sym typeface="Calibri"/>
              </a:rPr>
              <a:t>bio-terroristes</a:t>
            </a:r>
            <a:r>
              <a:rPr lang="fr-FR" sz="1200" noProof="0" dirty="0">
                <a:latin typeface="+mn-lt"/>
                <a:ea typeface="Calibri"/>
                <a:cs typeface="Calibri"/>
                <a:sym typeface="Calibri"/>
              </a:rPr>
              <a:t> sont des </a:t>
            </a:r>
            <a:r>
              <a:rPr lang="fr-FR" sz="1200" u="none" noProof="0" dirty="0">
                <a:latin typeface="+mn-lt"/>
                <a:ea typeface="Calibri"/>
                <a:cs typeface="Calibri"/>
                <a:sym typeface="Calibri"/>
              </a:rPr>
              <a:t>agents pathogènes </a:t>
            </a:r>
            <a:r>
              <a:rPr lang="fr-FR" sz="1200" noProof="0" dirty="0">
                <a:latin typeface="+mn-lt"/>
                <a:ea typeface="Calibri"/>
                <a:cs typeface="Calibri"/>
                <a:sym typeface="Calibri"/>
              </a:rPr>
              <a:t>zoonotiques</a:t>
            </a:r>
            <a:r>
              <a:rPr lang="fr-FR" sz="1200" u="none" noProof="0" dirty="0">
                <a:latin typeface="+mn-lt"/>
                <a:ea typeface="Calibri"/>
                <a:cs typeface="Calibri"/>
                <a:sym typeface="Calibri"/>
              </a:rPr>
              <a:t>. </a:t>
            </a:r>
            <a:r>
              <a:rPr lang="fr-FR" sz="1200" b="1" i="1" u="none" noProof="0" dirty="0">
                <a:latin typeface="+mn-lt"/>
                <a:ea typeface="Calibri"/>
                <a:cs typeface="Calibri"/>
                <a:sym typeface="Calibri"/>
              </a:rPr>
              <a:t>&lt;</a:t>
            </a:r>
            <a:r>
              <a:rPr lang="fr-FR" sz="1200" b="1" i="1" noProof="0" dirty="0">
                <a:latin typeface="+mn-lt"/>
                <a:ea typeface="Calibri"/>
                <a:cs typeface="Calibri"/>
                <a:sym typeface="Calibri"/>
              </a:rPr>
              <a:t>CLIQUER</a:t>
            </a:r>
            <a:r>
              <a:rPr lang="fr-FR" sz="1200" b="1" i="1" u="none" noProof="0" dirty="0">
                <a:latin typeface="+mn-lt"/>
                <a:ea typeface="Calibri"/>
                <a:cs typeface="Calibri"/>
                <a:sym typeface="Calibri"/>
              </a:rPr>
              <a:t>&gt; </a:t>
            </a:r>
            <a:endParaRPr lang="fr-FR" noProof="0" dirty="0">
              <a:latin typeface="+mn-lt"/>
            </a:endParaRPr>
          </a:p>
          <a:p>
            <a:pPr marL="171450" lvl="0" indent="-95250" algn="l" rtl="0">
              <a:lnSpc>
                <a:spcPct val="115000"/>
              </a:lnSpc>
              <a:spcBef>
                <a:spcPts val="622"/>
              </a:spcBef>
              <a:spcAft>
                <a:spcPts val="0"/>
              </a:spcAft>
              <a:buClr>
                <a:schemeClr val="dk1"/>
              </a:buClr>
              <a:buSzPts val="1200"/>
              <a:buFont typeface="Arial"/>
              <a:buNone/>
            </a:pPr>
            <a:endParaRPr lang="fr-FR" sz="1200" b="1" i="0" u="sng" noProof="0" dirty="0">
              <a:latin typeface="+mn-lt"/>
              <a:ea typeface="Calibri"/>
              <a:cs typeface="Calibri"/>
              <a:sym typeface="Calibri"/>
            </a:endParaRPr>
          </a:p>
          <a:p>
            <a:pPr marL="171450" marR="0" lvl="0" indent="-171450" algn="l" rtl="0">
              <a:lnSpc>
                <a:spcPct val="115000"/>
              </a:lnSpc>
              <a:spcBef>
                <a:spcPts val="622"/>
              </a:spcBef>
              <a:spcAft>
                <a:spcPts val="0"/>
              </a:spcAft>
              <a:buClr>
                <a:schemeClr val="dk1"/>
              </a:buClr>
              <a:buSzPts val="1200"/>
              <a:buFont typeface="Arial"/>
              <a:buChar char="•"/>
            </a:pPr>
            <a:r>
              <a:rPr lang="fr-FR" sz="1200" b="1" i="0" u="sng" noProof="0" dirty="0">
                <a:latin typeface="+mn-lt"/>
                <a:ea typeface="Calibri"/>
                <a:cs typeface="Calibri"/>
                <a:sym typeface="Calibri"/>
              </a:rPr>
              <a:t>Dites</a:t>
            </a:r>
            <a:r>
              <a:rPr lang="fr-FR" sz="1200" b="1" i="0" u="none" noProof="0" dirty="0">
                <a:latin typeface="+mn-lt"/>
                <a:ea typeface="Calibri"/>
                <a:cs typeface="Calibri"/>
                <a:sym typeface="Calibri"/>
              </a:rPr>
              <a:t> : </a:t>
            </a:r>
            <a:r>
              <a:rPr lang="fr-FR" sz="1200" noProof="0" dirty="0">
                <a:latin typeface="+mn-lt"/>
                <a:ea typeface="Calibri"/>
                <a:cs typeface="Calibri"/>
                <a:sym typeface="Calibri"/>
              </a:rPr>
              <a:t>Les humains et les animaux partagent également des pathogènes, c'est-à-dire l'origine et le développement des maladies. </a:t>
            </a:r>
            <a:r>
              <a:rPr lang="fr-FR" sz="1200" b="1" i="1" noProof="0" dirty="0">
                <a:latin typeface="+mn-lt"/>
                <a:ea typeface="Calibri"/>
                <a:cs typeface="Calibri"/>
                <a:sym typeface="Calibri"/>
              </a:rPr>
              <a:t>&lt;CLIQUER&gt; </a:t>
            </a:r>
            <a:endParaRPr lang="fr-FR" noProof="0" dirty="0">
              <a:latin typeface="+mn-lt"/>
            </a:endParaRPr>
          </a:p>
          <a:p>
            <a:pPr marL="171450" lvl="0" indent="-95250" algn="l" rtl="0">
              <a:lnSpc>
                <a:spcPct val="115000"/>
              </a:lnSpc>
              <a:spcBef>
                <a:spcPts val="622"/>
              </a:spcBef>
              <a:spcAft>
                <a:spcPts val="0"/>
              </a:spcAft>
              <a:buClr>
                <a:schemeClr val="dk1"/>
              </a:buClr>
              <a:buSzPts val="1200"/>
              <a:buFont typeface="Arial"/>
              <a:buNone/>
            </a:pPr>
            <a:endParaRPr lang="fr-FR" sz="1200" noProof="0" dirty="0">
              <a:latin typeface="+mn-lt"/>
              <a:ea typeface="Calibri"/>
              <a:cs typeface="Calibri"/>
              <a:sym typeface="Calibri"/>
            </a:endParaRPr>
          </a:p>
          <a:p>
            <a:pPr marL="171450" marR="0" lvl="0" indent="-171450" algn="l" rtl="0">
              <a:lnSpc>
                <a:spcPct val="115000"/>
              </a:lnSpc>
              <a:spcBef>
                <a:spcPts val="622"/>
              </a:spcBef>
              <a:spcAft>
                <a:spcPts val="0"/>
              </a:spcAft>
              <a:buClr>
                <a:schemeClr val="dk1"/>
              </a:buClr>
              <a:buSzPts val="1200"/>
              <a:buFont typeface="Arial"/>
              <a:buChar char="•"/>
            </a:pPr>
            <a:r>
              <a:rPr lang="fr-FR" sz="1200" b="1" i="0" u="sng" noProof="0" dirty="0">
                <a:latin typeface="+mn-lt"/>
                <a:ea typeface="Calibri"/>
                <a:cs typeface="Calibri"/>
                <a:sym typeface="Calibri"/>
              </a:rPr>
              <a:t>Dites</a:t>
            </a:r>
            <a:r>
              <a:rPr lang="fr-FR" sz="1200" b="1" i="0" u="none" noProof="0" dirty="0">
                <a:latin typeface="+mn-lt"/>
                <a:ea typeface="Calibri"/>
                <a:cs typeface="Calibri"/>
                <a:sym typeface="Calibri"/>
              </a:rPr>
              <a:t> : </a:t>
            </a:r>
            <a:r>
              <a:rPr lang="fr-FR" sz="1200" b="0" noProof="0" dirty="0">
                <a:latin typeface="+mn-lt"/>
                <a:ea typeface="Calibri"/>
                <a:cs typeface="Calibri"/>
                <a:sym typeface="Calibri"/>
              </a:rPr>
              <a:t>la surveillance et la réponse intégrées en matière de santé publique sont censées s'étendre à tous les secteurs concernés. La surveillance dans un secteur peut éclairer les décisions dans d'autres secteurs. </a:t>
            </a:r>
            <a:r>
              <a:rPr lang="fr-FR" sz="1200" b="0" i="1" noProof="0" dirty="0">
                <a:latin typeface="+mn-lt"/>
                <a:ea typeface="Calibri"/>
                <a:cs typeface="Calibri"/>
                <a:sym typeface="Calibri"/>
              </a:rPr>
              <a:t>Par exemple, un foyer de brucellose chez le bétail peut éclairer les décisions prises dans le secteur de la santé humaine. </a:t>
            </a:r>
            <a:r>
              <a:rPr lang="fr-FR" sz="1200" b="1" i="1" noProof="0" dirty="0">
                <a:latin typeface="+mn-lt"/>
                <a:ea typeface="Calibri"/>
                <a:cs typeface="Calibri"/>
                <a:sym typeface="Calibri"/>
              </a:rPr>
              <a:t>&lt;CLIQUER&gt; </a:t>
            </a:r>
            <a:endParaRPr lang="fr-FR" sz="1200" b="0" noProof="0" dirty="0">
              <a:latin typeface="+mn-lt"/>
              <a:ea typeface="Calibri"/>
              <a:cs typeface="Calibri"/>
              <a:sym typeface="Calibri"/>
            </a:endParaRPr>
          </a:p>
          <a:p>
            <a:pPr marL="171450" lvl="0" indent="-95250" algn="l" rtl="0">
              <a:lnSpc>
                <a:spcPct val="115000"/>
              </a:lnSpc>
              <a:spcBef>
                <a:spcPts val="622"/>
              </a:spcBef>
              <a:spcAft>
                <a:spcPts val="0"/>
              </a:spcAft>
              <a:buClr>
                <a:schemeClr val="dk1"/>
              </a:buClr>
              <a:buSzPts val="1200"/>
              <a:buFont typeface="Arial"/>
              <a:buNone/>
            </a:pPr>
            <a:endParaRPr lang="fr-FR" sz="1200" noProof="0" dirty="0">
              <a:latin typeface="+mn-lt"/>
              <a:ea typeface="Calibri"/>
              <a:cs typeface="Calibri"/>
              <a:sym typeface="Calibri"/>
            </a:endParaRPr>
          </a:p>
          <a:p>
            <a:pPr marL="171450" lvl="0" indent="-171450" algn="l" rtl="0">
              <a:lnSpc>
                <a:spcPct val="115000"/>
              </a:lnSpc>
              <a:spcBef>
                <a:spcPts val="0"/>
              </a:spcBef>
              <a:spcAft>
                <a:spcPts val="0"/>
              </a:spcAft>
              <a:buClr>
                <a:schemeClr val="dk1"/>
              </a:buClr>
              <a:buSzPts val="1200"/>
              <a:buFont typeface="Arial"/>
              <a:buChar char="•"/>
            </a:pPr>
            <a:r>
              <a:rPr lang="fr-FR" sz="1200" b="1" i="0" u="sng" noProof="0" dirty="0">
                <a:latin typeface="+mn-lt"/>
                <a:ea typeface="Calibri"/>
                <a:cs typeface="Calibri"/>
                <a:sym typeface="Calibri"/>
              </a:rPr>
              <a:t>Dites</a:t>
            </a:r>
            <a:r>
              <a:rPr lang="fr-FR" sz="1200" b="1" i="0" u="none" noProof="0" dirty="0">
                <a:latin typeface="+mn-lt"/>
                <a:ea typeface="Calibri"/>
                <a:cs typeface="Calibri"/>
                <a:sym typeface="Calibri"/>
              </a:rPr>
              <a:t> : </a:t>
            </a:r>
            <a:r>
              <a:rPr lang="fr-FR" sz="1200" noProof="0" dirty="0">
                <a:latin typeface="+mn-lt"/>
                <a:ea typeface="Calibri"/>
                <a:cs typeface="Calibri"/>
                <a:sym typeface="Calibri"/>
              </a:rPr>
              <a:t>Enfin, un seul secteur de la santé ne peut pas répondre efficacement aux menaces qui pèsent sur la santé publique ; il est donc essentiel de collaborer avec d'autres professionnels de la santé. Pour détecter, réagir et prévenir efficacement les épidémies, les systèmes intégrés de santé publique et de surveillance doivent pouvoir facilement partager des informations sur les données épidémiologiques et de laboratoire</a:t>
            </a:r>
            <a:r>
              <a:rPr lang="fr-FR" sz="1200" b="1" i="1" noProof="0" dirty="0">
                <a:latin typeface="+mn-lt"/>
                <a:ea typeface="Calibri"/>
                <a:cs typeface="Calibri"/>
                <a:sym typeface="Calibri"/>
              </a:rPr>
              <a:t>. </a:t>
            </a:r>
            <a:endParaRPr lang="fr-FR" noProof="0" dirty="0">
              <a:latin typeface="+mn-lt"/>
            </a:endParaRPr>
          </a:p>
          <a:p>
            <a:pPr marL="171450" lvl="0" indent="-95250" algn="l" rtl="0">
              <a:lnSpc>
                <a:spcPct val="115000"/>
              </a:lnSpc>
              <a:spcBef>
                <a:spcPts val="0"/>
              </a:spcBef>
              <a:spcAft>
                <a:spcPts val="0"/>
              </a:spcAft>
              <a:buClr>
                <a:schemeClr val="dk1"/>
              </a:buClr>
              <a:buSzPts val="1200"/>
              <a:buFont typeface="Arial"/>
              <a:buNone/>
            </a:pPr>
            <a:endParaRPr lang="fr-FR" sz="1200" b="1" i="1" noProof="0" dirty="0">
              <a:latin typeface="+mn-lt"/>
              <a:ea typeface="Calibri"/>
              <a:cs typeface="Calibri"/>
              <a:sym typeface="Calibri"/>
            </a:endParaRPr>
          </a:p>
          <a:p>
            <a:pPr marL="0" lvl="0" indent="0" algn="l" rtl="0">
              <a:spcBef>
                <a:spcPts val="0"/>
              </a:spcBef>
              <a:spcAft>
                <a:spcPts val="0"/>
              </a:spcAft>
              <a:buClr>
                <a:schemeClr val="hlink"/>
              </a:buClr>
              <a:buSzPts val="1200"/>
              <a:buFont typeface="Calibri"/>
              <a:buNone/>
            </a:pPr>
            <a:r>
              <a:rPr lang="fr-FR" sz="1200" u="sng" noProof="0" dirty="0">
                <a:solidFill>
                  <a:schemeClr val="hlink"/>
                </a:solidFill>
                <a:latin typeface="+mn-lt"/>
                <a:ea typeface="Calibri"/>
                <a:cs typeface="Calibri"/>
                <a:sym typeface="Calibri"/>
                <a:hlinkClick r:id="rId3"/>
              </a:rPr>
              <a:t>Sources :</a:t>
            </a:r>
            <a:endParaRPr lang="fr-FR" noProof="0" dirty="0">
              <a:latin typeface="+mn-lt"/>
            </a:endParaRPr>
          </a:p>
          <a:p>
            <a:pPr marL="0" lvl="0" indent="0" algn="l" rtl="0">
              <a:spcBef>
                <a:spcPts val="0"/>
              </a:spcBef>
              <a:spcAft>
                <a:spcPts val="0"/>
              </a:spcAft>
              <a:buClr>
                <a:schemeClr val="hlink"/>
              </a:buClr>
              <a:buSzPts val="1200"/>
              <a:buFont typeface="Calibri"/>
              <a:buNone/>
            </a:pPr>
            <a:r>
              <a:rPr lang="fr-FR" sz="1200" u="sng" noProof="0" dirty="0">
                <a:solidFill>
                  <a:schemeClr val="hlink"/>
                </a:solidFill>
                <a:latin typeface="+mn-lt"/>
                <a:ea typeface="Calibri"/>
                <a:cs typeface="Calibri"/>
                <a:sym typeface="Calibri"/>
                <a:hlinkClick r:id="rId3"/>
              </a:rPr>
              <a:t>O</a:t>
            </a:r>
            <a:r>
              <a:rPr lang="fr-FR" u="sng" noProof="0" dirty="0">
                <a:solidFill>
                  <a:schemeClr val="hlink"/>
                </a:solidFill>
                <a:latin typeface="+mn-lt"/>
                <a:hlinkClick r:id="rId3"/>
              </a:rPr>
              <a:t>MSA</a:t>
            </a:r>
            <a:r>
              <a:rPr lang="fr-FR" sz="1200" u="sng" noProof="0" dirty="0">
                <a:solidFill>
                  <a:schemeClr val="hlink"/>
                </a:solidFill>
                <a:latin typeface="+mn-lt"/>
                <a:ea typeface="Calibri"/>
                <a:cs typeface="Calibri"/>
                <a:sym typeface="Calibri"/>
                <a:hlinkClick r:id="rId3"/>
              </a:rPr>
              <a:t> - Organisation mondiale de la santé animale</a:t>
            </a:r>
            <a:endParaRPr lang="fr-FR" sz="1200" noProof="0" dirty="0">
              <a:latin typeface="+mn-lt"/>
              <a:ea typeface="Calibri"/>
              <a:cs typeface="Calibri"/>
              <a:sym typeface="Calibri"/>
            </a:endParaRPr>
          </a:p>
          <a:p>
            <a:pPr marL="0" lvl="0" indent="0" algn="l" rtl="0">
              <a:spcBef>
                <a:spcPts val="0"/>
              </a:spcBef>
              <a:spcAft>
                <a:spcPts val="0"/>
              </a:spcAft>
              <a:buClr>
                <a:schemeClr val="hlink"/>
              </a:buClr>
              <a:buSzPts val="1200"/>
              <a:buFont typeface="Calibri"/>
              <a:buNone/>
            </a:pPr>
            <a:r>
              <a:rPr lang="fr-FR" u="sng" noProof="0" dirty="0">
                <a:solidFill>
                  <a:srgbClr val="0000FF"/>
                </a:solidFill>
                <a:latin typeface="+mn-lt"/>
              </a:rPr>
              <a:t>Une Seule Santé</a:t>
            </a:r>
            <a:r>
              <a:rPr lang="fr-FR" sz="1200" u="sng" noProof="0" dirty="0">
                <a:solidFill>
                  <a:schemeClr val="hlink"/>
                </a:solidFill>
                <a:latin typeface="+mn-lt"/>
                <a:ea typeface="Calibri"/>
                <a:cs typeface="Calibri"/>
                <a:sym typeface="Calibri"/>
                <a:hlinkClick r:id="rId4"/>
              </a:rPr>
              <a:t> (who.int)</a:t>
            </a:r>
            <a:endParaRPr lang="fr-FR" sz="1200" noProof="0" dirty="0">
              <a:latin typeface="+mn-lt"/>
              <a:ea typeface="Calibri"/>
              <a:cs typeface="Calibri"/>
              <a:sym typeface="Calibri"/>
            </a:endParaRPr>
          </a:p>
          <a:p>
            <a:pPr marL="0" lvl="0" indent="0" algn="l" rtl="0">
              <a:lnSpc>
                <a:spcPct val="115000"/>
              </a:lnSpc>
              <a:spcBef>
                <a:spcPts val="0"/>
              </a:spcBef>
              <a:spcAft>
                <a:spcPts val="0"/>
              </a:spcAft>
              <a:buClr>
                <a:schemeClr val="dk1"/>
              </a:buClr>
              <a:buSzPts val="1200"/>
              <a:buFont typeface="Arial"/>
              <a:buNone/>
            </a:pPr>
            <a:endParaRPr dirty="0"/>
          </a:p>
          <a:p>
            <a:pPr marL="0" lvl="0" indent="0" algn="l" rtl="0">
              <a:spcBef>
                <a:spcPts val="0"/>
              </a:spcBef>
              <a:spcAft>
                <a:spcPts val="0"/>
              </a:spcAft>
              <a:buNone/>
            </a:pPr>
            <a:endParaRPr dirty="0"/>
          </a:p>
        </p:txBody>
      </p:sp>
      <p:sp>
        <p:nvSpPr>
          <p:cNvPr id="314" name="Google Shape;314;p4:notes"/>
          <p:cNvSpPr txBox="1">
            <a:spLocks noGrp="1"/>
          </p:cNvSpPr>
          <p:nvPr>
            <p:ph type="sldNum" idx="12"/>
          </p:nvPr>
        </p:nvSpPr>
        <p:spPr>
          <a:xfrm>
            <a:off x="4143587" y="9119474"/>
            <a:ext cx="3169920" cy="480060"/>
          </a:xfrm>
          <a:prstGeom prst="rect">
            <a:avLst/>
          </a:prstGeom>
          <a:noFill/>
          <a:ln>
            <a:noFill/>
          </a:ln>
        </p:spPr>
        <p:txBody>
          <a:bodyPr spcFirstLastPara="1" wrap="square" lIns="96650" tIns="48325" rIns="96650" bIns="48325" anchor="b" anchorCtr="0">
            <a:noAutofit/>
          </a:bodyPr>
          <a:lstStyle/>
          <a:p>
            <a:pPr marL="0" lvl="0" indent="0" algn="r" rtl="0">
              <a:spcBef>
                <a:spcPts val="0"/>
              </a:spcBef>
              <a:spcAft>
                <a:spcPts val="0"/>
              </a:spcAft>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p5: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6" name="Google Shape;326;p5:notes"/>
          <p:cNvSpPr txBox="1">
            <a:spLocks noGrp="1"/>
          </p:cNvSpPr>
          <p:nvPr>
            <p:ph type="body" idx="1"/>
          </p:nvPr>
        </p:nvSpPr>
        <p:spPr>
          <a:xfrm>
            <a:off x="731520" y="4560570"/>
            <a:ext cx="5852160" cy="4320540"/>
          </a:xfrm>
          <a:prstGeom prst="rect">
            <a:avLst/>
          </a:prstGeom>
          <a:noFill/>
          <a:ln>
            <a:noFill/>
          </a:ln>
        </p:spPr>
        <p:txBody>
          <a:bodyPr spcFirstLastPara="1" wrap="square" lIns="96650" tIns="48325" rIns="96650" bIns="48325" anchor="t" anchorCtr="0">
            <a:noAutofit/>
          </a:bodyPr>
          <a:lstStyle/>
          <a:p>
            <a:pPr marL="0" lvl="0" indent="0" algn="l" rtl="0">
              <a:lnSpc>
                <a:spcPct val="115000"/>
              </a:lnSpc>
              <a:spcBef>
                <a:spcPts val="0"/>
              </a:spcBef>
              <a:spcAft>
                <a:spcPts val="0"/>
              </a:spcAft>
              <a:buClr>
                <a:srgbClr val="000000"/>
              </a:buClr>
              <a:buSzPts val="1200"/>
              <a:buFont typeface="Calibri"/>
              <a:buNone/>
            </a:pPr>
            <a:r>
              <a:rPr lang="fr-FR" sz="1200" b="1" noProof="0" dirty="0">
                <a:solidFill>
                  <a:srgbClr val="000000"/>
                </a:solidFill>
                <a:latin typeface="+mn-lt"/>
                <a:ea typeface="Calibri"/>
                <a:cs typeface="Calibri"/>
                <a:sym typeface="Calibri"/>
              </a:rPr>
              <a:t>Notes de l'instructeur :</a:t>
            </a:r>
            <a:endParaRPr lang="fr-FR" noProof="0" dirty="0">
              <a:latin typeface="+mn-lt"/>
            </a:endParaRPr>
          </a:p>
          <a:p>
            <a:pPr marL="0" lvl="0" indent="0" algn="l" rtl="0">
              <a:lnSpc>
                <a:spcPct val="115000"/>
              </a:lnSpc>
              <a:spcBef>
                <a:spcPts val="0"/>
              </a:spcBef>
              <a:spcAft>
                <a:spcPts val="0"/>
              </a:spcAft>
              <a:buClr>
                <a:schemeClr val="dk1"/>
              </a:buClr>
              <a:buSzPts val="1200"/>
              <a:buFont typeface="Calibri"/>
              <a:buNone/>
            </a:pPr>
            <a:endParaRPr lang="fr-FR" noProof="0" dirty="0">
              <a:latin typeface="+mn-lt"/>
              <a:ea typeface="Calibri"/>
              <a:cs typeface="Calibri"/>
              <a:sym typeface="Calibri"/>
            </a:endParaRPr>
          </a:p>
          <a:p>
            <a:pPr marL="171450" marR="0" lvl="0" indent="-171450" algn="l" rtl="0">
              <a:lnSpc>
                <a:spcPct val="115000"/>
              </a:lnSpc>
              <a:spcBef>
                <a:spcPts val="0"/>
              </a:spcBef>
              <a:spcAft>
                <a:spcPts val="0"/>
              </a:spcAft>
              <a:buClr>
                <a:srgbClr val="000000"/>
              </a:buClr>
              <a:buSzPts val="1200"/>
              <a:buFont typeface="Arial"/>
              <a:buChar char="•"/>
            </a:pPr>
            <a:r>
              <a:rPr lang="fr-FR" sz="1200" b="1" i="0" u="sng" noProof="0" dirty="0">
                <a:latin typeface="+mn-lt"/>
                <a:ea typeface="Calibri"/>
                <a:cs typeface="Calibri"/>
                <a:sym typeface="Calibri"/>
              </a:rPr>
              <a:t>Dites</a:t>
            </a:r>
            <a:r>
              <a:rPr lang="fr-FR" sz="1200" b="1" i="0" u="none" noProof="0" dirty="0">
                <a:latin typeface="+mn-lt"/>
                <a:ea typeface="Calibri"/>
                <a:cs typeface="Calibri"/>
                <a:sym typeface="Calibri"/>
              </a:rPr>
              <a:t> : </a:t>
            </a:r>
            <a:r>
              <a:rPr lang="fr-FR" sz="1200" noProof="0" dirty="0">
                <a:latin typeface="+mn-lt"/>
                <a:ea typeface="Calibri"/>
                <a:cs typeface="Calibri"/>
                <a:sym typeface="Calibri"/>
              </a:rPr>
              <a:t>Même si une grande partie du travail autour de </a:t>
            </a:r>
            <a:r>
              <a:rPr lang="fr-FR" noProof="0" dirty="0">
                <a:latin typeface="+mn-lt"/>
              </a:rPr>
              <a:t>Une Seule Santé </a:t>
            </a:r>
            <a:r>
              <a:rPr lang="fr-FR" sz="1200" noProof="0" dirty="0">
                <a:latin typeface="+mn-lt"/>
                <a:ea typeface="Calibri"/>
                <a:cs typeface="Calibri"/>
                <a:sym typeface="Calibri"/>
              </a:rPr>
              <a:t>a été mené par des vétérinaires, ce concept vise à </a:t>
            </a:r>
            <a:r>
              <a:rPr lang="fr-FR" sz="1200" b="1" i="1" noProof="0" dirty="0">
                <a:latin typeface="+mn-lt"/>
                <a:ea typeface="Calibri"/>
                <a:cs typeface="Calibri"/>
                <a:sym typeface="Calibri"/>
              </a:rPr>
              <a:t>intégrer de multiples disciplines</a:t>
            </a:r>
            <a:r>
              <a:rPr lang="fr-FR" sz="1200" noProof="0" dirty="0">
                <a:latin typeface="+mn-lt"/>
                <a:ea typeface="Calibri"/>
                <a:cs typeface="Calibri"/>
                <a:sym typeface="Calibri"/>
              </a:rPr>
              <a:t>, et non seulement la </a:t>
            </a:r>
            <a:r>
              <a:rPr lang="fr-FR" sz="1200" b="0" noProof="0" dirty="0">
                <a:latin typeface="+mn-lt"/>
                <a:ea typeface="Calibri"/>
                <a:cs typeface="Calibri"/>
                <a:sym typeface="Calibri"/>
              </a:rPr>
              <a:t>santé animale</a:t>
            </a:r>
            <a:r>
              <a:rPr lang="fr-FR" sz="1200" noProof="0" dirty="0">
                <a:latin typeface="+mn-lt"/>
                <a:ea typeface="Calibri"/>
                <a:cs typeface="Calibri"/>
                <a:sym typeface="Calibri"/>
              </a:rPr>
              <a:t>. </a:t>
            </a:r>
            <a:r>
              <a:rPr lang="fr-FR" noProof="0" dirty="0">
                <a:solidFill>
                  <a:srgbClr val="202020"/>
                </a:solidFill>
                <a:latin typeface="+mn-lt"/>
              </a:rPr>
              <a:t>Une Seule Santé</a:t>
            </a:r>
            <a:r>
              <a:rPr lang="fr-FR" b="0" i="0" noProof="0" dirty="0">
                <a:solidFill>
                  <a:srgbClr val="202020"/>
                </a:solidFill>
                <a:latin typeface="+mn-lt"/>
                <a:ea typeface="Calibri"/>
                <a:cs typeface="Calibri"/>
                <a:sym typeface="Calibri"/>
              </a:rPr>
              <a:t> est une approche intégrée et unificatrice qui vise à équilibrer et à optimiser durablement la santé des personnes, des animaux et des écosystèmes. Elle reconnaît que la santé des humains, des animaux domestiques et sauvages, des plantes et de l'environnement au sens large est étroitement liée et interdépendante. </a:t>
            </a:r>
            <a:endParaRPr lang="fr-FR" noProof="0" dirty="0">
              <a:latin typeface="+mn-lt"/>
            </a:endParaRPr>
          </a:p>
          <a:p>
            <a:pPr marL="171450" marR="0" lvl="0" indent="-95250" algn="l" rtl="0">
              <a:lnSpc>
                <a:spcPct val="115000"/>
              </a:lnSpc>
              <a:spcBef>
                <a:spcPts val="0"/>
              </a:spcBef>
              <a:spcAft>
                <a:spcPts val="0"/>
              </a:spcAft>
              <a:buClr>
                <a:srgbClr val="000000"/>
              </a:buClr>
              <a:buSzPts val="1200"/>
              <a:buFont typeface="Arial"/>
              <a:buNone/>
            </a:pPr>
            <a:endParaRPr lang="fr-FR" b="0" i="0" noProof="0" dirty="0">
              <a:solidFill>
                <a:srgbClr val="202020"/>
              </a:solidFill>
              <a:latin typeface="+mn-lt"/>
              <a:ea typeface="Calibri"/>
              <a:cs typeface="Calibri"/>
              <a:sym typeface="Calibri"/>
            </a:endParaRPr>
          </a:p>
          <a:p>
            <a:pPr marL="171450" marR="0" lvl="0" indent="-171450" algn="l" rtl="0">
              <a:lnSpc>
                <a:spcPct val="115000"/>
              </a:lnSpc>
              <a:spcBef>
                <a:spcPts val="0"/>
              </a:spcBef>
              <a:spcAft>
                <a:spcPts val="0"/>
              </a:spcAft>
              <a:buClr>
                <a:srgbClr val="000000"/>
              </a:buClr>
              <a:buSzPts val="1200"/>
              <a:buFont typeface="Arial"/>
              <a:buChar char="•"/>
            </a:pPr>
            <a:r>
              <a:rPr lang="fr-FR" sz="1200" b="1" i="0" u="sng" noProof="0" dirty="0">
                <a:latin typeface="+mn-lt"/>
                <a:ea typeface="Calibri"/>
                <a:cs typeface="Calibri"/>
                <a:sym typeface="Calibri"/>
              </a:rPr>
              <a:t>Dites</a:t>
            </a:r>
            <a:r>
              <a:rPr lang="fr-FR" sz="1200" b="1" i="0" u="none" noProof="0" dirty="0">
                <a:latin typeface="+mn-lt"/>
                <a:ea typeface="Calibri"/>
                <a:cs typeface="Calibri"/>
                <a:sym typeface="Calibri"/>
              </a:rPr>
              <a:t> : </a:t>
            </a:r>
            <a:r>
              <a:rPr lang="fr-FR" noProof="0" dirty="0">
                <a:latin typeface="+mn-lt"/>
                <a:ea typeface="Calibri"/>
                <a:cs typeface="Calibri"/>
                <a:sym typeface="Calibri"/>
              </a:rPr>
              <a:t>L'objectif de Une </a:t>
            </a:r>
            <a:r>
              <a:rPr lang="fr-FR" noProof="0" dirty="0">
                <a:latin typeface="+mn-lt"/>
              </a:rPr>
              <a:t>Seule Santé</a:t>
            </a:r>
            <a:r>
              <a:rPr lang="fr-FR" noProof="0" dirty="0">
                <a:latin typeface="+mn-lt"/>
                <a:ea typeface="Calibri"/>
                <a:cs typeface="Calibri"/>
                <a:sym typeface="Calibri"/>
              </a:rPr>
              <a:t> est d'équilibrer et d'optimiser la santé des personnes, des animaux et des écosystèmes. </a:t>
            </a:r>
            <a:r>
              <a:rPr lang="fr-FR" sz="1200" noProof="0" dirty="0">
                <a:solidFill>
                  <a:srgbClr val="000000"/>
                </a:solidFill>
                <a:latin typeface="+mn-lt"/>
                <a:ea typeface="Calibri"/>
                <a:cs typeface="Calibri"/>
                <a:sym typeface="Calibri"/>
              </a:rPr>
              <a:t>Nous devrions également réfléchir à trois mots clés : </a:t>
            </a:r>
            <a:r>
              <a:rPr lang="fr-FR" sz="1200" b="1" i="1" noProof="0" dirty="0">
                <a:solidFill>
                  <a:srgbClr val="000000"/>
                </a:solidFill>
                <a:latin typeface="+mn-lt"/>
                <a:ea typeface="Calibri"/>
                <a:cs typeface="Calibri"/>
                <a:sym typeface="Calibri"/>
              </a:rPr>
              <a:t>collaboration</a:t>
            </a:r>
            <a:r>
              <a:rPr lang="fr-FR" sz="1200" b="0" noProof="0" dirty="0">
                <a:solidFill>
                  <a:srgbClr val="000000"/>
                </a:solidFill>
                <a:latin typeface="+mn-lt"/>
                <a:ea typeface="Calibri"/>
                <a:cs typeface="Calibri"/>
                <a:sym typeface="Calibri"/>
              </a:rPr>
              <a:t>, </a:t>
            </a:r>
            <a:r>
              <a:rPr lang="fr-FR" sz="1200" b="1" i="1" noProof="0" dirty="0">
                <a:solidFill>
                  <a:srgbClr val="000000"/>
                </a:solidFill>
                <a:latin typeface="+mn-lt"/>
                <a:ea typeface="Calibri"/>
                <a:cs typeface="Calibri"/>
                <a:sym typeface="Calibri"/>
              </a:rPr>
              <a:t>multisectorialité </a:t>
            </a:r>
            <a:r>
              <a:rPr lang="fr-FR" sz="1200" b="0" noProof="0" dirty="0">
                <a:solidFill>
                  <a:srgbClr val="000000"/>
                </a:solidFill>
                <a:latin typeface="+mn-lt"/>
                <a:ea typeface="Calibri"/>
                <a:cs typeface="Calibri"/>
                <a:sym typeface="Calibri"/>
              </a:rPr>
              <a:t>et </a:t>
            </a:r>
            <a:r>
              <a:rPr lang="fr-FR" sz="1200" b="1" i="1" noProof="0" dirty="0">
                <a:solidFill>
                  <a:srgbClr val="000000"/>
                </a:solidFill>
                <a:latin typeface="+mn-lt"/>
                <a:ea typeface="Calibri"/>
                <a:cs typeface="Calibri"/>
                <a:sym typeface="Calibri"/>
              </a:rPr>
              <a:t>transdisciplinarité</a:t>
            </a:r>
            <a:r>
              <a:rPr lang="fr-FR" sz="1200" b="0" noProof="0" dirty="0">
                <a:solidFill>
                  <a:srgbClr val="000000"/>
                </a:solidFill>
                <a:latin typeface="+mn-lt"/>
                <a:ea typeface="Calibri"/>
                <a:cs typeface="Calibri"/>
                <a:sym typeface="Calibri"/>
              </a:rPr>
              <a:t>. </a:t>
            </a:r>
            <a:endParaRPr lang="fr-FR" noProof="0" dirty="0">
              <a:latin typeface="+mn-lt"/>
            </a:endParaRPr>
          </a:p>
          <a:p>
            <a:pPr marL="171450" marR="0" lvl="0" indent="-95250" algn="l" rtl="0">
              <a:lnSpc>
                <a:spcPct val="115000"/>
              </a:lnSpc>
              <a:spcBef>
                <a:spcPts val="0"/>
              </a:spcBef>
              <a:spcAft>
                <a:spcPts val="0"/>
              </a:spcAft>
              <a:buClr>
                <a:srgbClr val="000000"/>
              </a:buClr>
              <a:buSzPts val="1200"/>
              <a:buFont typeface="Arial"/>
              <a:buNone/>
            </a:pPr>
            <a:endParaRPr lang="fr-FR" sz="1200" b="0" noProof="0" dirty="0">
              <a:solidFill>
                <a:srgbClr val="000000"/>
              </a:solidFill>
              <a:latin typeface="+mn-lt"/>
              <a:ea typeface="Calibri"/>
              <a:cs typeface="Calibri"/>
              <a:sym typeface="Calibri"/>
            </a:endParaRPr>
          </a:p>
          <a:p>
            <a:pPr marL="171450" marR="0" lvl="0" indent="-171450" algn="l" rtl="0">
              <a:lnSpc>
                <a:spcPct val="115000"/>
              </a:lnSpc>
              <a:spcBef>
                <a:spcPts val="0"/>
              </a:spcBef>
              <a:spcAft>
                <a:spcPts val="0"/>
              </a:spcAft>
              <a:buClr>
                <a:srgbClr val="000000"/>
              </a:buClr>
              <a:buSzPts val="1200"/>
              <a:buFont typeface="Arial"/>
              <a:buChar char="•"/>
            </a:pPr>
            <a:r>
              <a:rPr lang="fr-FR" sz="1200" b="1" i="0" u="sng" noProof="0" dirty="0">
                <a:latin typeface="+mn-lt"/>
                <a:ea typeface="Calibri"/>
                <a:cs typeface="Calibri"/>
                <a:sym typeface="Calibri"/>
              </a:rPr>
              <a:t>Dites</a:t>
            </a:r>
            <a:r>
              <a:rPr lang="fr-FR" sz="1200" b="1" i="0" u="none" noProof="0" dirty="0">
                <a:latin typeface="+mn-lt"/>
                <a:ea typeface="Calibri"/>
                <a:cs typeface="Calibri"/>
                <a:sym typeface="Calibri"/>
              </a:rPr>
              <a:t> : </a:t>
            </a:r>
            <a:r>
              <a:rPr lang="fr-FR" sz="1200" b="0" noProof="0" dirty="0">
                <a:solidFill>
                  <a:srgbClr val="000000"/>
                </a:solidFill>
                <a:latin typeface="+mn-lt"/>
                <a:ea typeface="Calibri"/>
                <a:cs typeface="Calibri"/>
                <a:sym typeface="Calibri"/>
              </a:rPr>
              <a:t>En d'autres termes, les professionnels de la santé publique de différents secteurs et disciplines devraient travailler ensemble. Pour obtenir des résultats optimaux, cela doit se faire à tous les niveaux du système de santé (</a:t>
            </a:r>
            <a:r>
              <a:rPr lang="fr-FR" sz="1200" b="0" i="1" noProof="0" dirty="0">
                <a:solidFill>
                  <a:srgbClr val="000000"/>
                </a:solidFill>
                <a:latin typeface="+mn-lt"/>
                <a:ea typeface="Calibri"/>
                <a:cs typeface="Calibri"/>
                <a:sym typeface="Calibri"/>
              </a:rPr>
              <a:t>local, régional, national et même mondial</a:t>
            </a:r>
            <a:r>
              <a:rPr lang="fr-FR" sz="1200" b="0" noProof="0" dirty="0">
                <a:solidFill>
                  <a:srgbClr val="000000"/>
                </a:solidFill>
                <a:latin typeface="+mn-lt"/>
                <a:ea typeface="Calibri"/>
                <a:cs typeface="Calibri"/>
                <a:sym typeface="Calibri"/>
              </a:rPr>
              <a:t>). </a:t>
            </a:r>
            <a:r>
              <a:rPr lang="fr-FR" sz="1200" b="0" i="1" noProof="0" dirty="0">
                <a:solidFill>
                  <a:srgbClr val="000000"/>
                </a:solidFill>
                <a:latin typeface="+mn-lt"/>
                <a:ea typeface="Calibri"/>
                <a:cs typeface="Calibri"/>
                <a:sym typeface="Calibri"/>
              </a:rPr>
              <a:t>Par exemple, les pays voisins devraient idéalement travailler ensemble pour protéger la santé publique au-delà des frontières internationales.</a:t>
            </a:r>
            <a:endParaRPr lang="fr-FR" sz="1200" b="0" i="1" noProof="0" dirty="0">
              <a:latin typeface="+mn-lt"/>
              <a:ea typeface="Calibri"/>
              <a:cs typeface="Calibri"/>
              <a:sym typeface="Calibri"/>
            </a:endParaRPr>
          </a:p>
          <a:p>
            <a:pPr marL="0" lvl="0" indent="0" algn="l" rtl="0">
              <a:spcBef>
                <a:spcPts val="0"/>
              </a:spcBef>
              <a:spcAft>
                <a:spcPts val="0"/>
              </a:spcAft>
              <a:buNone/>
            </a:pPr>
            <a:endParaRPr dirty="0"/>
          </a:p>
        </p:txBody>
      </p:sp>
      <p:sp>
        <p:nvSpPr>
          <p:cNvPr id="327" name="Google Shape;327;p5:notes"/>
          <p:cNvSpPr txBox="1">
            <a:spLocks noGrp="1"/>
          </p:cNvSpPr>
          <p:nvPr>
            <p:ph type="sldNum" idx="12"/>
          </p:nvPr>
        </p:nvSpPr>
        <p:spPr>
          <a:xfrm>
            <a:off x="4143587" y="9119474"/>
            <a:ext cx="3169920" cy="480060"/>
          </a:xfrm>
          <a:prstGeom prst="rect">
            <a:avLst/>
          </a:prstGeom>
          <a:noFill/>
          <a:ln>
            <a:noFill/>
          </a:ln>
        </p:spPr>
        <p:txBody>
          <a:bodyPr spcFirstLastPara="1" wrap="square" lIns="96650" tIns="48325" rIns="96650" bIns="48325" anchor="b" anchorCtr="0">
            <a:noAutofit/>
          </a:bodyPr>
          <a:lstStyle/>
          <a:p>
            <a:pPr marL="0" lvl="0" indent="0" algn="r" rtl="0">
              <a:spcBef>
                <a:spcPts val="0"/>
              </a:spcBef>
              <a:spcAft>
                <a:spcPts val="0"/>
              </a:spcAft>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Google Shape;356;p6: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7" name="Google Shape;357;p6:notes"/>
          <p:cNvSpPr txBox="1">
            <a:spLocks noGrp="1"/>
          </p:cNvSpPr>
          <p:nvPr>
            <p:ph type="body" idx="1"/>
          </p:nvPr>
        </p:nvSpPr>
        <p:spPr>
          <a:xfrm>
            <a:off x="731520" y="4560570"/>
            <a:ext cx="5852160" cy="4320540"/>
          </a:xfrm>
          <a:prstGeom prst="rect">
            <a:avLst/>
          </a:prstGeom>
          <a:noFill/>
          <a:ln>
            <a:noFill/>
          </a:ln>
        </p:spPr>
        <p:txBody>
          <a:bodyPr spcFirstLastPara="1" wrap="square" lIns="96650" tIns="48325" rIns="96650" bIns="48325" anchor="t" anchorCtr="0">
            <a:noAutofit/>
          </a:bodyPr>
          <a:lstStyle/>
          <a:p>
            <a:pPr marL="0" lvl="0" indent="0" algn="l" rtl="0">
              <a:spcBef>
                <a:spcPts val="0"/>
              </a:spcBef>
              <a:spcAft>
                <a:spcPts val="0"/>
              </a:spcAft>
              <a:buClr>
                <a:schemeClr val="dk1"/>
              </a:buClr>
              <a:buSzPts val="1200"/>
              <a:buFont typeface="Calibri"/>
              <a:buNone/>
            </a:pPr>
            <a:r>
              <a:rPr lang="fr-FR" b="1" noProof="0" dirty="0">
                <a:latin typeface="+mn-lt"/>
                <a:ea typeface="Calibri"/>
                <a:cs typeface="Calibri"/>
                <a:sym typeface="Calibri"/>
              </a:rPr>
              <a:t>Notes de l'instructeur : </a:t>
            </a:r>
            <a:endParaRPr lang="fr-FR" noProof="0" dirty="0">
              <a:latin typeface="+mn-lt"/>
            </a:endParaRPr>
          </a:p>
          <a:p>
            <a:pPr marL="0" marR="0" lvl="0" indent="0" algn="l" rtl="0">
              <a:lnSpc>
                <a:spcPct val="100000"/>
              </a:lnSpc>
              <a:spcBef>
                <a:spcPts val="0"/>
              </a:spcBef>
              <a:spcAft>
                <a:spcPts val="0"/>
              </a:spcAft>
              <a:buClr>
                <a:schemeClr val="dk1"/>
              </a:buClr>
              <a:buSzPts val="1200"/>
              <a:buFont typeface="Calibri"/>
              <a:buNone/>
            </a:pPr>
            <a:endParaRPr lang="fr-FR" sz="1200" b="1" u="sng" noProof="0" dirty="0">
              <a:latin typeface="+mn-lt"/>
              <a:ea typeface="Calibri"/>
              <a:cs typeface="Calibri"/>
              <a:sym typeface="Calibri"/>
            </a:endParaRPr>
          </a:p>
          <a:p>
            <a:pPr marL="171450" marR="0" lvl="0" indent="-171450" algn="l" rtl="0">
              <a:lnSpc>
                <a:spcPct val="100000"/>
              </a:lnSpc>
              <a:spcBef>
                <a:spcPts val="0"/>
              </a:spcBef>
              <a:spcAft>
                <a:spcPts val="0"/>
              </a:spcAft>
              <a:buClr>
                <a:schemeClr val="dk1"/>
              </a:buClr>
              <a:buSzPts val="1200"/>
              <a:buFont typeface="Arial"/>
              <a:buChar char="•"/>
            </a:pPr>
            <a:r>
              <a:rPr lang="fr-FR" sz="1200" b="1" u="sng" noProof="0" dirty="0">
                <a:latin typeface="+mn-lt"/>
                <a:ea typeface="Calibri"/>
                <a:cs typeface="Calibri"/>
                <a:sym typeface="Calibri"/>
              </a:rPr>
              <a:t>Dites</a:t>
            </a:r>
            <a:r>
              <a:rPr lang="fr-FR" sz="1200" b="1" u="none" noProof="0" dirty="0">
                <a:latin typeface="+mn-lt"/>
                <a:ea typeface="Calibri"/>
                <a:cs typeface="Calibri"/>
                <a:sym typeface="Calibri"/>
              </a:rPr>
              <a:t> : </a:t>
            </a:r>
            <a:r>
              <a:rPr lang="fr-FR" sz="1200" noProof="0" dirty="0">
                <a:latin typeface="+mn-lt"/>
                <a:ea typeface="Calibri"/>
                <a:cs typeface="Calibri"/>
                <a:sym typeface="Calibri"/>
              </a:rPr>
              <a:t>l'un des aspects les plus importants de la pratique d</a:t>
            </a:r>
            <a:r>
              <a:rPr lang="fr-FR" noProof="0" dirty="0">
                <a:latin typeface="+mn-lt"/>
              </a:rPr>
              <a:t>’Une Seule Santé</a:t>
            </a:r>
            <a:r>
              <a:rPr lang="fr-FR" sz="1200" noProof="0" dirty="0">
                <a:latin typeface="+mn-lt"/>
                <a:ea typeface="Calibri"/>
                <a:cs typeface="Calibri"/>
                <a:sym typeface="Calibri"/>
              </a:rPr>
              <a:t> est la </a:t>
            </a:r>
            <a:r>
              <a:rPr lang="fr-FR" sz="1200" b="1" noProof="0" dirty="0">
                <a:latin typeface="+mn-lt"/>
                <a:ea typeface="Calibri"/>
                <a:cs typeface="Calibri"/>
                <a:sym typeface="Calibri"/>
              </a:rPr>
              <a:t>coordination</a:t>
            </a:r>
            <a:r>
              <a:rPr lang="fr-FR" sz="1200" noProof="0" dirty="0">
                <a:latin typeface="+mn-lt"/>
                <a:ea typeface="Calibri"/>
                <a:cs typeface="Calibri"/>
                <a:sym typeface="Calibri"/>
              </a:rPr>
              <a:t>, la </a:t>
            </a:r>
            <a:r>
              <a:rPr lang="fr-FR" sz="1200" b="1" noProof="0" dirty="0">
                <a:latin typeface="+mn-lt"/>
                <a:ea typeface="Calibri"/>
                <a:cs typeface="Calibri"/>
                <a:sym typeface="Calibri"/>
              </a:rPr>
              <a:t>communication </a:t>
            </a:r>
            <a:r>
              <a:rPr lang="fr-FR" sz="1200" noProof="0" dirty="0">
                <a:latin typeface="+mn-lt"/>
                <a:ea typeface="Calibri"/>
                <a:cs typeface="Calibri"/>
                <a:sym typeface="Calibri"/>
              </a:rPr>
              <a:t>et la </a:t>
            </a:r>
            <a:r>
              <a:rPr lang="fr-FR" sz="1200" b="1" noProof="0" dirty="0">
                <a:latin typeface="+mn-lt"/>
                <a:ea typeface="Calibri"/>
                <a:cs typeface="Calibri"/>
                <a:sym typeface="Calibri"/>
              </a:rPr>
              <a:t>collaboration </a:t>
            </a:r>
            <a:r>
              <a:rPr lang="fr-FR" sz="1200" noProof="0" dirty="0">
                <a:latin typeface="+mn-lt"/>
                <a:ea typeface="Calibri"/>
                <a:cs typeface="Calibri"/>
                <a:sym typeface="Calibri"/>
              </a:rPr>
              <a:t>entre les secteurs. </a:t>
            </a:r>
            <a:r>
              <a:rPr lang="fr-FR" noProof="0" dirty="0">
                <a:latin typeface="+mn-lt"/>
              </a:rPr>
              <a:t>Une</a:t>
            </a:r>
            <a:r>
              <a:rPr lang="fr-FR" sz="1200" noProof="0" dirty="0">
                <a:latin typeface="+mn-lt"/>
                <a:ea typeface="Calibri"/>
                <a:cs typeface="Calibri"/>
                <a:sym typeface="Calibri"/>
              </a:rPr>
              <a:t> </a:t>
            </a:r>
            <a:r>
              <a:rPr lang="fr-FR" noProof="0" dirty="0">
                <a:latin typeface="+mn-lt"/>
              </a:rPr>
              <a:t>Seule Santé</a:t>
            </a:r>
            <a:r>
              <a:rPr lang="fr-FR" sz="1200" noProof="0" dirty="0">
                <a:latin typeface="+mn-lt"/>
                <a:ea typeface="Calibri"/>
                <a:cs typeface="Calibri"/>
                <a:sym typeface="Calibri"/>
              </a:rPr>
              <a:t> fonctionne de manière intersectorielle et nécessite la coordination, la communication et la collaboration de secteurs tels que les secteurs humain, animal et environnemental, qui travaillent ensemble et partagent des données.</a:t>
            </a:r>
            <a:endParaRPr lang="fr-FR" noProof="0" dirty="0">
              <a:latin typeface="+mn-lt"/>
            </a:endParaRPr>
          </a:p>
          <a:p>
            <a:pPr marL="0" lvl="0" indent="0" algn="l" rtl="0">
              <a:spcBef>
                <a:spcPts val="0"/>
              </a:spcBef>
              <a:spcAft>
                <a:spcPts val="0"/>
              </a:spcAft>
              <a:buClr>
                <a:schemeClr val="dk1"/>
              </a:buClr>
              <a:buSzPts val="1200"/>
              <a:buFont typeface="Calibri"/>
              <a:buNone/>
            </a:pPr>
            <a:endParaRPr dirty="0">
              <a:latin typeface="Calibri"/>
              <a:ea typeface="Calibri"/>
              <a:cs typeface="Calibri"/>
              <a:sym typeface="Calibri"/>
            </a:endParaRPr>
          </a:p>
        </p:txBody>
      </p:sp>
      <p:sp>
        <p:nvSpPr>
          <p:cNvPr id="358" name="Google Shape;358;p6:notes"/>
          <p:cNvSpPr txBox="1">
            <a:spLocks noGrp="1"/>
          </p:cNvSpPr>
          <p:nvPr>
            <p:ph type="sldNum" idx="12"/>
          </p:nvPr>
        </p:nvSpPr>
        <p:spPr>
          <a:xfrm>
            <a:off x="4143587" y="9119474"/>
            <a:ext cx="3169920" cy="480060"/>
          </a:xfrm>
          <a:prstGeom prst="rect">
            <a:avLst/>
          </a:prstGeom>
          <a:noFill/>
          <a:ln>
            <a:noFill/>
          </a:ln>
        </p:spPr>
        <p:txBody>
          <a:bodyPr spcFirstLastPara="1" wrap="square" lIns="96650" tIns="48325" rIns="96650" bIns="48325" anchor="b" anchorCtr="0">
            <a:noAutofit/>
          </a:bodyPr>
          <a:lstStyle/>
          <a:p>
            <a:pPr marL="0" lvl="0" indent="0" algn="r" rtl="0">
              <a:spcBef>
                <a:spcPts val="0"/>
              </a:spcBef>
              <a:spcAft>
                <a:spcPts val="0"/>
              </a:spcAft>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
        <p:cNvGrpSpPr/>
        <p:nvPr/>
      </p:nvGrpSpPr>
      <p:grpSpPr>
        <a:xfrm>
          <a:off x="0" y="0"/>
          <a:ext cx="0" cy="0"/>
          <a:chOff x="0" y="0"/>
          <a:chExt cx="0" cy="0"/>
        </a:xfrm>
      </p:grpSpPr>
      <p:sp>
        <p:nvSpPr>
          <p:cNvPr id="372" name="Google Shape;372;p7: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3" name="Google Shape;373;p7:notes"/>
          <p:cNvSpPr txBox="1">
            <a:spLocks noGrp="1"/>
          </p:cNvSpPr>
          <p:nvPr>
            <p:ph type="body" idx="1"/>
          </p:nvPr>
        </p:nvSpPr>
        <p:spPr>
          <a:xfrm>
            <a:off x="731520" y="4560570"/>
            <a:ext cx="5852160" cy="4320540"/>
          </a:xfrm>
          <a:prstGeom prst="rect">
            <a:avLst/>
          </a:prstGeom>
          <a:noFill/>
          <a:ln>
            <a:noFill/>
          </a:ln>
        </p:spPr>
        <p:txBody>
          <a:bodyPr spcFirstLastPara="1" wrap="square" lIns="96650" tIns="48325" rIns="96650" bIns="48325" anchor="t" anchorCtr="0">
            <a:noAutofit/>
          </a:bodyPr>
          <a:lstStyle/>
          <a:p>
            <a:pPr marL="0" lvl="0" indent="0" algn="l" rtl="0">
              <a:spcBef>
                <a:spcPts val="0"/>
              </a:spcBef>
              <a:spcAft>
                <a:spcPts val="0"/>
              </a:spcAft>
              <a:buNone/>
            </a:pPr>
            <a:r>
              <a:rPr lang="fr-FR" b="1" noProof="0" dirty="0">
                <a:latin typeface="+mn-lt"/>
                <a:ea typeface="Calibri"/>
                <a:cs typeface="Calibri"/>
                <a:sym typeface="Calibri"/>
              </a:rPr>
              <a:t>Notes de l'instructeur :</a:t>
            </a:r>
            <a:endParaRPr lang="fr-FR" noProof="0" dirty="0">
              <a:latin typeface="+mn-lt"/>
            </a:endParaRPr>
          </a:p>
          <a:p>
            <a:pPr marL="0" lvl="0" indent="0" algn="l" rtl="0">
              <a:spcBef>
                <a:spcPts val="0"/>
              </a:spcBef>
              <a:spcAft>
                <a:spcPts val="0"/>
              </a:spcAft>
              <a:buNone/>
            </a:pPr>
            <a:endParaRPr lang="fr-FR" b="1" i="1" noProof="0" dirty="0">
              <a:latin typeface="+mn-lt"/>
              <a:ea typeface="Calibri"/>
              <a:cs typeface="Calibri"/>
              <a:sym typeface="Calibri"/>
            </a:endParaRPr>
          </a:p>
          <a:p>
            <a:pPr marL="171450" lvl="0" indent="-171450" algn="l" rtl="0">
              <a:spcBef>
                <a:spcPts val="0"/>
              </a:spcBef>
              <a:spcAft>
                <a:spcPts val="0"/>
              </a:spcAft>
              <a:buClr>
                <a:schemeClr val="dk1"/>
              </a:buClr>
              <a:buSzPts val="1200"/>
              <a:buFont typeface="Arial"/>
              <a:buChar char="•"/>
            </a:pPr>
            <a:r>
              <a:rPr lang="fr-FR" b="1" i="0" u="sng" noProof="0" dirty="0">
                <a:latin typeface="+mn-lt"/>
                <a:ea typeface="Calibri"/>
                <a:cs typeface="Calibri"/>
                <a:sym typeface="Calibri"/>
              </a:rPr>
              <a:t>Demandez</a:t>
            </a:r>
            <a:r>
              <a:rPr lang="fr-FR" b="0" i="0" u="none" noProof="0" dirty="0">
                <a:latin typeface="+mn-lt"/>
                <a:ea typeface="Calibri"/>
                <a:cs typeface="Calibri"/>
                <a:sym typeface="Calibri"/>
              </a:rPr>
              <a:t> à un</a:t>
            </a:r>
            <a:r>
              <a:rPr lang="fr-FR" b="0" i="0" noProof="0" dirty="0">
                <a:latin typeface="+mn-lt"/>
                <a:ea typeface="Calibri"/>
                <a:cs typeface="Calibri"/>
                <a:sym typeface="Calibri"/>
              </a:rPr>
              <a:t> volontaire de lire le scénario à haute voix. </a:t>
            </a:r>
            <a:r>
              <a:rPr lang="fr-FR" sz="1200" b="1" i="0" u="none" noProof="0" dirty="0">
                <a:latin typeface="+mn-lt"/>
                <a:ea typeface="Calibri"/>
                <a:cs typeface="Calibri"/>
                <a:sym typeface="Calibri"/>
              </a:rPr>
              <a:t>&lt;</a:t>
            </a:r>
            <a:r>
              <a:rPr lang="fr-FR" sz="1200" b="1" i="1" noProof="0" dirty="0">
                <a:latin typeface="+mn-lt"/>
                <a:ea typeface="Calibri"/>
                <a:cs typeface="Calibri"/>
                <a:sym typeface="Calibri"/>
              </a:rPr>
              <a:t>CLIQUER</a:t>
            </a:r>
            <a:r>
              <a:rPr lang="fr-FR" sz="1200" b="1" i="0" u="none" noProof="0" dirty="0">
                <a:latin typeface="+mn-lt"/>
                <a:ea typeface="Calibri"/>
                <a:cs typeface="Calibri"/>
                <a:sym typeface="Calibri"/>
              </a:rPr>
              <a:t>&gt; </a:t>
            </a:r>
            <a:endParaRPr lang="fr-FR" sz="1200" b="0" i="0" u="none" noProof="0" dirty="0">
              <a:latin typeface="+mn-lt"/>
              <a:ea typeface="Calibri"/>
              <a:cs typeface="Calibri"/>
              <a:sym typeface="Calibri"/>
            </a:endParaRPr>
          </a:p>
          <a:p>
            <a:pPr marL="0" lvl="0" indent="0" algn="l" rtl="0">
              <a:spcBef>
                <a:spcPts val="0"/>
              </a:spcBef>
              <a:spcAft>
                <a:spcPts val="0"/>
              </a:spcAft>
              <a:buNone/>
            </a:pPr>
            <a:endParaRPr lang="fr-FR" sz="1200" b="0" i="0" u="none" noProof="0" dirty="0">
              <a:latin typeface="+mn-lt"/>
              <a:ea typeface="Calibri"/>
              <a:cs typeface="Calibri"/>
              <a:sym typeface="Calibri"/>
            </a:endParaRPr>
          </a:p>
          <a:p>
            <a:pPr marL="171450" lvl="0" indent="-171450" algn="l" rtl="0">
              <a:spcBef>
                <a:spcPts val="0"/>
              </a:spcBef>
              <a:spcAft>
                <a:spcPts val="0"/>
              </a:spcAft>
              <a:buClr>
                <a:schemeClr val="dk1"/>
              </a:buClr>
              <a:buSzPts val="1200"/>
              <a:buFont typeface="Arial"/>
              <a:buChar char="•"/>
            </a:pPr>
            <a:r>
              <a:rPr lang="fr-FR" sz="1200" b="1" i="0" u="sng" noProof="0" dirty="0">
                <a:latin typeface="+mn-lt"/>
                <a:ea typeface="Calibri"/>
                <a:cs typeface="Calibri"/>
                <a:sym typeface="Calibri"/>
              </a:rPr>
              <a:t>Lisez</a:t>
            </a:r>
            <a:r>
              <a:rPr lang="fr-FR" sz="1200" b="1" i="0" u="none" noProof="0" dirty="0">
                <a:latin typeface="+mn-lt"/>
                <a:ea typeface="Calibri"/>
                <a:cs typeface="Calibri"/>
                <a:sym typeface="Calibri"/>
              </a:rPr>
              <a:t> </a:t>
            </a:r>
            <a:r>
              <a:rPr lang="fr-FR" sz="1200" b="0" i="0" u="none" noProof="0" dirty="0">
                <a:latin typeface="+mn-lt"/>
                <a:ea typeface="Calibri"/>
                <a:cs typeface="Calibri"/>
                <a:sym typeface="Calibri"/>
              </a:rPr>
              <a:t>la</a:t>
            </a:r>
            <a:r>
              <a:rPr lang="fr-FR" sz="1200" b="1" i="0" u="none" noProof="0" dirty="0">
                <a:latin typeface="+mn-lt"/>
                <a:ea typeface="Calibri"/>
                <a:cs typeface="Calibri"/>
                <a:sym typeface="Calibri"/>
              </a:rPr>
              <a:t> </a:t>
            </a:r>
            <a:r>
              <a:rPr lang="fr-FR" sz="1200" b="0" i="0" noProof="0" dirty="0">
                <a:latin typeface="+mn-lt"/>
                <a:ea typeface="Calibri"/>
                <a:cs typeface="Calibri"/>
                <a:sym typeface="Calibri"/>
              </a:rPr>
              <a:t>question : Du point de vue d</a:t>
            </a:r>
            <a:r>
              <a:rPr lang="fr-FR" noProof="0" dirty="0">
                <a:latin typeface="+mn-lt"/>
              </a:rPr>
              <a:t>’Une Seule Santé</a:t>
            </a:r>
            <a:r>
              <a:rPr lang="fr-FR" sz="1200" b="0" i="0" noProof="0" dirty="0">
                <a:latin typeface="+mn-lt"/>
                <a:ea typeface="Calibri"/>
                <a:cs typeface="Calibri"/>
                <a:sym typeface="Calibri"/>
              </a:rPr>
              <a:t>, quelles sont les conséquences plus larges pour les autres personnes, les animaux et l'environnement ?</a:t>
            </a:r>
            <a:endParaRPr lang="fr-FR" b="0" i="0" noProof="0" dirty="0">
              <a:latin typeface="+mn-lt"/>
              <a:ea typeface="Calibri"/>
              <a:cs typeface="Calibri"/>
              <a:sym typeface="Calibri"/>
            </a:endParaRPr>
          </a:p>
          <a:p>
            <a:pPr marL="0" lvl="0" indent="0" algn="l" rtl="0">
              <a:spcBef>
                <a:spcPts val="0"/>
              </a:spcBef>
              <a:spcAft>
                <a:spcPts val="0"/>
              </a:spcAft>
              <a:buNone/>
            </a:pPr>
            <a:endParaRPr lang="fr-FR" b="1" i="0" u="sng" noProof="0" dirty="0">
              <a:latin typeface="+mn-lt"/>
              <a:ea typeface="Calibri"/>
              <a:cs typeface="Calibri"/>
              <a:sym typeface="Calibri"/>
            </a:endParaRPr>
          </a:p>
          <a:p>
            <a:pPr marL="171450" lvl="0" indent="-171450" algn="l" rtl="0">
              <a:spcBef>
                <a:spcPts val="0"/>
              </a:spcBef>
              <a:spcAft>
                <a:spcPts val="0"/>
              </a:spcAft>
              <a:buClr>
                <a:schemeClr val="dk1"/>
              </a:buClr>
              <a:buSzPts val="1200"/>
              <a:buFont typeface="Arial"/>
              <a:buChar char="•"/>
            </a:pPr>
            <a:r>
              <a:rPr lang="fr-FR" b="1" i="0" u="sng" noProof="0" dirty="0">
                <a:latin typeface="+mn-lt"/>
                <a:ea typeface="Calibri"/>
                <a:cs typeface="Calibri"/>
                <a:sym typeface="Calibri"/>
              </a:rPr>
              <a:t>Demandez à</a:t>
            </a:r>
            <a:r>
              <a:rPr lang="fr-FR" b="1" i="0" u="none" noProof="0" dirty="0">
                <a:latin typeface="+mn-lt"/>
                <a:ea typeface="Calibri"/>
                <a:cs typeface="Calibri"/>
                <a:sym typeface="Calibri"/>
              </a:rPr>
              <a:t> </a:t>
            </a:r>
            <a:r>
              <a:rPr lang="fr-FR" b="0" i="0" noProof="0" dirty="0">
                <a:latin typeface="+mn-lt"/>
                <a:ea typeface="Calibri"/>
                <a:cs typeface="Calibri"/>
                <a:sym typeface="Calibri"/>
              </a:rPr>
              <a:t>des volontaires de partager leurs réponses.</a:t>
            </a:r>
            <a:endParaRPr lang="fr-FR" noProof="0" dirty="0">
              <a:latin typeface="+mn-lt"/>
            </a:endParaRPr>
          </a:p>
          <a:p>
            <a:pPr marL="171450" lvl="0" indent="-95250" algn="l" rtl="0">
              <a:spcBef>
                <a:spcPts val="0"/>
              </a:spcBef>
              <a:spcAft>
                <a:spcPts val="0"/>
              </a:spcAft>
              <a:buClr>
                <a:schemeClr val="dk1"/>
              </a:buClr>
              <a:buSzPts val="1200"/>
              <a:buFont typeface="Arial"/>
              <a:buNone/>
            </a:pPr>
            <a:endParaRPr lang="fr-FR" b="1" i="0" u="sng" noProof="0" dirty="0">
              <a:latin typeface="+mn-lt"/>
              <a:ea typeface="Calibri"/>
              <a:cs typeface="Calibri"/>
              <a:sym typeface="Calibri"/>
            </a:endParaRPr>
          </a:p>
          <a:p>
            <a:pPr marL="171450" lvl="0" indent="-171450" algn="l" rtl="0">
              <a:spcBef>
                <a:spcPts val="0"/>
              </a:spcBef>
              <a:spcAft>
                <a:spcPts val="0"/>
              </a:spcAft>
              <a:buClr>
                <a:schemeClr val="dk1"/>
              </a:buClr>
              <a:buSzPts val="1200"/>
              <a:buFont typeface="Arial"/>
              <a:buChar char="•"/>
            </a:pPr>
            <a:r>
              <a:rPr lang="fr-FR" b="1" i="0" u="sng" noProof="0" dirty="0">
                <a:latin typeface="+mn-lt"/>
                <a:ea typeface="Calibri"/>
                <a:cs typeface="Calibri"/>
                <a:sym typeface="Calibri"/>
              </a:rPr>
              <a:t>Notez</a:t>
            </a:r>
            <a:r>
              <a:rPr lang="fr-FR" b="0" i="0" u="none" noProof="0" dirty="0">
                <a:latin typeface="+mn-lt"/>
                <a:ea typeface="Calibri"/>
                <a:cs typeface="Calibri"/>
                <a:sym typeface="Calibri"/>
              </a:rPr>
              <a:t> les </a:t>
            </a:r>
            <a:r>
              <a:rPr lang="fr-FR" b="0" i="0" noProof="0" dirty="0">
                <a:latin typeface="+mn-lt"/>
                <a:ea typeface="Calibri"/>
                <a:cs typeface="Calibri"/>
                <a:sym typeface="Calibri"/>
              </a:rPr>
              <a:t>réponses sur une feuille de papier, un tableau blanc ou une diapositive vierge. </a:t>
            </a:r>
            <a:endParaRPr lang="fr-FR" noProof="0" dirty="0">
              <a:latin typeface="+mn-lt"/>
            </a:endParaRPr>
          </a:p>
          <a:p>
            <a:pPr marL="171450" lvl="0" indent="-95250" algn="l" rtl="0">
              <a:spcBef>
                <a:spcPts val="0"/>
              </a:spcBef>
              <a:spcAft>
                <a:spcPts val="0"/>
              </a:spcAft>
              <a:buClr>
                <a:schemeClr val="dk1"/>
              </a:buClr>
              <a:buSzPts val="1200"/>
              <a:buFont typeface="Arial"/>
              <a:buNone/>
            </a:pPr>
            <a:endParaRPr lang="fr-FR" b="1" i="0" u="sng" noProof="0" dirty="0">
              <a:latin typeface="+mn-lt"/>
              <a:ea typeface="Calibri"/>
              <a:cs typeface="Calibri"/>
              <a:sym typeface="Calibri"/>
            </a:endParaRPr>
          </a:p>
          <a:p>
            <a:pPr marL="171450" lvl="0" indent="-171450" algn="l" rtl="0">
              <a:spcBef>
                <a:spcPts val="0"/>
              </a:spcBef>
              <a:spcAft>
                <a:spcPts val="0"/>
              </a:spcAft>
              <a:buClr>
                <a:schemeClr val="dk1"/>
              </a:buClr>
              <a:buSzPts val="1200"/>
              <a:buFont typeface="Arial"/>
              <a:buChar char="•"/>
            </a:pPr>
            <a:r>
              <a:rPr lang="fr-FR" b="1" i="0" u="sng" noProof="0" dirty="0">
                <a:latin typeface="+mn-lt"/>
                <a:ea typeface="Calibri"/>
                <a:cs typeface="Calibri"/>
                <a:sym typeface="Calibri"/>
              </a:rPr>
              <a:t>Laisse</a:t>
            </a:r>
            <a:r>
              <a:rPr lang="fr-FR" b="1" u="sng" noProof="0" dirty="0">
                <a:latin typeface="+mn-lt"/>
              </a:rPr>
              <a:t>z</a:t>
            </a:r>
            <a:r>
              <a:rPr lang="fr-FR" b="1" i="0" u="none" noProof="0" dirty="0">
                <a:latin typeface="+mn-lt"/>
                <a:ea typeface="Calibri"/>
                <a:cs typeface="Calibri"/>
                <a:sym typeface="Calibri"/>
              </a:rPr>
              <a:t> </a:t>
            </a:r>
            <a:r>
              <a:rPr lang="fr-FR" b="0" i="0" u="none" noProof="0" dirty="0">
                <a:latin typeface="+mn-lt"/>
                <a:ea typeface="Calibri"/>
                <a:cs typeface="Calibri"/>
                <a:sym typeface="Calibri"/>
              </a:rPr>
              <a:t>la </a:t>
            </a:r>
            <a:r>
              <a:rPr lang="fr-FR" b="0" i="0" noProof="0" dirty="0">
                <a:latin typeface="+mn-lt"/>
                <a:ea typeface="Calibri"/>
                <a:cs typeface="Calibri"/>
                <a:sym typeface="Calibri"/>
              </a:rPr>
              <a:t>discussion se dérouler pendant 10 minutes.</a:t>
            </a:r>
            <a:endParaRPr lang="fr-FR" noProof="0" dirty="0">
              <a:latin typeface="+mn-lt"/>
            </a:endParaRPr>
          </a:p>
          <a:p>
            <a:pPr marL="0" lvl="0" indent="0" algn="l" rtl="0">
              <a:spcBef>
                <a:spcPts val="0"/>
              </a:spcBef>
              <a:spcAft>
                <a:spcPts val="0"/>
              </a:spcAft>
              <a:buNone/>
            </a:pPr>
            <a:endParaRPr lang="fr-FR" b="1" i="1" u="sng" noProof="0" dirty="0">
              <a:latin typeface="+mn-lt"/>
              <a:ea typeface="Calibri"/>
              <a:cs typeface="Calibri"/>
              <a:sym typeface="Calibri"/>
            </a:endParaRPr>
          </a:p>
          <a:p>
            <a:pPr marL="171450" lvl="0" indent="-171450" algn="l" rtl="0">
              <a:spcBef>
                <a:spcPts val="0"/>
              </a:spcBef>
              <a:spcAft>
                <a:spcPts val="0"/>
              </a:spcAft>
              <a:buClr>
                <a:schemeClr val="dk1"/>
              </a:buClr>
              <a:buSzPts val="1200"/>
              <a:buFont typeface="Noto Sans Symbols"/>
              <a:buChar char="❖"/>
            </a:pPr>
            <a:r>
              <a:rPr lang="fr-FR" b="1" i="1" noProof="0" dirty="0">
                <a:latin typeface="+mn-lt"/>
                <a:ea typeface="Calibri"/>
                <a:cs typeface="Calibri"/>
                <a:sym typeface="Calibri"/>
              </a:rPr>
              <a:t>Exemples de réponses et/ou de points à soulever :</a:t>
            </a:r>
            <a:endParaRPr lang="fr-FR" noProof="0" dirty="0">
              <a:latin typeface="+mn-lt"/>
            </a:endParaRPr>
          </a:p>
          <a:p>
            <a:pPr marL="628650" lvl="1" indent="-171450" algn="l" rtl="0">
              <a:spcBef>
                <a:spcPts val="0"/>
              </a:spcBef>
              <a:spcAft>
                <a:spcPts val="0"/>
              </a:spcAft>
              <a:buClr>
                <a:schemeClr val="dk1"/>
              </a:buClr>
              <a:buSzPts val="1200"/>
              <a:buFont typeface="Arial"/>
              <a:buChar char="•"/>
            </a:pPr>
            <a:r>
              <a:rPr lang="fr-FR" b="1" i="1" noProof="0" dirty="0">
                <a:latin typeface="+mn-lt"/>
                <a:ea typeface="Calibri"/>
                <a:cs typeface="Calibri"/>
                <a:sym typeface="Calibri"/>
              </a:rPr>
              <a:t>Les personnes en aval seront directement affectées par la pollution de l'eau et risquent de tomber malades et de se blesser avec des objets tranchants provenant des déchets.</a:t>
            </a:r>
            <a:endParaRPr lang="fr-FR" noProof="0" dirty="0">
              <a:latin typeface="+mn-lt"/>
            </a:endParaRPr>
          </a:p>
          <a:p>
            <a:pPr marL="628650" lvl="1" indent="-171450" algn="l" rtl="0">
              <a:spcBef>
                <a:spcPts val="0"/>
              </a:spcBef>
              <a:spcAft>
                <a:spcPts val="0"/>
              </a:spcAft>
              <a:buClr>
                <a:schemeClr val="dk1"/>
              </a:buClr>
              <a:buSzPts val="1200"/>
              <a:buFont typeface="Arial"/>
              <a:buChar char="•"/>
            </a:pPr>
            <a:r>
              <a:rPr lang="fr-FR" b="1" i="1" noProof="0" dirty="0">
                <a:latin typeface="+mn-lt"/>
                <a:ea typeface="Calibri"/>
                <a:cs typeface="Calibri"/>
                <a:sym typeface="Calibri"/>
              </a:rPr>
              <a:t>Les poissons de la rivière souffriront et risqueront d'être en mauvaise santé ou de mourir. Ils pourraient se raréfier ou même disparaître. </a:t>
            </a:r>
            <a:endParaRPr lang="fr-FR" noProof="0" dirty="0">
              <a:latin typeface="+mn-lt"/>
            </a:endParaRPr>
          </a:p>
          <a:p>
            <a:pPr marL="628650" lvl="1" indent="-171450" algn="l" rtl="0">
              <a:spcBef>
                <a:spcPts val="0"/>
              </a:spcBef>
              <a:spcAft>
                <a:spcPts val="0"/>
              </a:spcAft>
              <a:buClr>
                <a:schemeClr val="dk1"/>
              </a:buClr>
              <a:buSzPts val="1200"/>
              <a:buFont typeface="Arial"/>
              <a:buChar char="•"/>
            </a:pPr>
            <a:r>
              <a:rPr lang="fr-FR" b="1" i="1" noProof="0" dirty="0">
                <a:latin typeface="+mn-lt"/>
                <a:ea typeface="Calibri"/>
                <a:cs typeface="Calibri"/>
                <a:sym typeface="Calibri"/>
              </a:rPr>
              <a:t>Les personnes qui dépendent du poisson pour se nourrir peuvent être malades après avoir consommé du poisson contaminé ou ne pas pouvoir trouver de poisson à manger, ce qui conduit à l'insécurité alimentaire.</a:t>
            </a:r>
            <a:endParaRPr lang="fr-FR" noProof="0" dirty="0">
              <a:latin typeface="+mn-lt"/>
            </a:endParaRPr>
          </a:p>
          <a:p>
            <a:pPr marL="628650" lvl="1" indent="-171450" algn="l" rtl="0">
              <a:spcBef>
                <a:spcPts val="0"/>
              </a:spcBef>
              <a:spcAft>
                <a:spcPts val="0"/>
              </a:spcAft>
              <a:buClr>
                <a:schemeClr val="dk1"/>
              </a:buClr>
              <a:buSzPts val="1200"/>
              <a:buFont typeface="Arial"/>
              <a:buChar char="•"/>
            </a:pPr>
            <a:r>
              <a:rPr lang="fr-FR" b="1" i="1" noProof="0" dirty="0">
                <a:latin typeface="+mn-lt"/>
                <a:ea typeface="Calibri"/>
                <a:cs typeface="Calibri"/>
                <a:sym typeface="Calibri"/>
              </a:rPr>
              <a:t>Les personnes qui dépendent de la rivière pour leur subsistance pourraient perdre leur travail.</a:t>
            </a:r>
            <a:endParaRPr lang="fr-FR" noProof="0" dirty="0">
              <a:latin typeface="+mn-lt"/>
            </a:endParaRPr>
          </a:p>
          <a:p>
            <a:pPr marL="628650" lvl="1" indent="-171450" algn="l" rtl="0">
              <a:spcBef>
                <a:spcPts val="0"/>
              </a:spcBef>
              <a:spcAft>
                <a:spcPts val="0"/>
              </a:spcAft>
              <a:buClr>
                <a:schemeClr val="dk1"/>
              </a:buClr>
              <a:buSzPts val="1200"/>
              <a:buFont typeface="Arial"/>
              <a:buChar char="•"/>
            </a:pPr>
            <a:r>
              <a:rPr lang="fr-FR" b="1" i="1" noProof="0" dirty="0">
                <a:latin typeface="+mn-lt"/>
                <a:ea typeface="Calibri"/>
                <a:cs typeface="Calibri"/>
                <a:sym typeface="Calibri"/>
              </a:rPr>
              <a:t>En aval, la rivière se jette dans l'océan et les polluants se mélangent à l'océan, affectant à nouveau l'écosystème marin.</a:t>
            </a:r>
            <a:endParaRPr lang="fr-FR" noProof="0" dirty="0">
              <a:latin typeface="+mn-lt"/>
            </a:endParaRPr>
          </a:p>
          <a:p>
            <a:pPr marL="628650" lvl="1" indent="-171450" algn="l" rtl="0">
              <a:spcBef>
                <a:spcPts val="0"/>
              </a:spcBef>
              <a:spcAft>
                <a:spcPts val="0"/>
              </a:spcAft>
              <a:buClr>
                <a:schemeClr val="dk1"/>
              </a:buClr>
              <a:buSzPts val="1200"/>
              <a:buFont typeface="Arial"/>
              <a:buChar char="•"/>
            </a:pPr>
            <a:r>
              <a:rPr lang="fr-FR" b="1" i="1" noProof="0" dirty="0">
                <a:latin typeface="+mn-lt"/>
                <a:ea typeface="Calibri"/>
                <a:cs typeface="Calibri"/>
                <a:sym typeface="Calibri"/>
              </a:rPr>
              <a:t>Les villageois de </a:t>
            </a:r>
            <a:r>
              <a:rPr lang="fr-FR" b="1" i="1" noProof="0" dirty="0" err="1">
                <a:latin typeface="+mn-lt"/>
                <a:ea typeface="Calibri"/>
                <a:cs typeface="Calibri"/>
                <a:sym typeface="Calibri"/>
              </a:rPr>
              <a:t>Kampupto</a:t>
            </a:r>
            <a:r>
              <a:rPr lang="fr-FR" b="1" i="1" noProof="0" dirty="0">
                <a:latin typeface="+mn-lt"/>
                <a:ea typeface="Calibri"/>
                <a:cs typeface="Calibri"/>
                <a:sym typeface="Calibri"/>
              </a:rPr>
              <a:t> pourraient souffrir de maladies à l'avenir et manquer d'eau propre à mesure que le niveau de pollution augmente dans la rivière.</a:t>
            </a:r>
            <a:endParaRPr lang="fr-FR" noProof="0" dirty="0">
              <a:latin typeface="+mn-lt"/>
            </a:endParaRPr>
          </a:p>
          <a:p>
            <a:pPr marL="628650" lvl="1" indent="-171450" algn="l" rtl="0">
              <a:spcBef>
                <a:spcPts val="0"/>
              </a:spcBef>
              <a:spcAft>
                <a:spcPts val="0"/>
              </a:spcAft>
              <a:buClr>
                <a:schemeClr val="dk1"/>
              </a:buClr>
              <a:buSzPts val="1200"/>
              <a:buFont typeface="Arial"/>
              <a:buChar char="•"/>
            </a:pPr>
            <a:r>
              <a:rPr lang="fr-FR" b="1" i="1" noProof="0" dirty="0">
                <a:latin typeface="+mn-lt"/>
                <a:ea typeface="Calibri"/>
                <a:cs typeface="Calibri"/>
                <a:sym typeface="Calibri"/>
              </a:rPr>
              <a:t>Les déchets peuvent bloquer l'écoulement de l'eau, provoquant des inondations dans certaines zones et un manque d'eau dans d'autres.</a:t>
            </a:r>
          </a:p>
        </p:txBody>
      </p:sp>
      <p:sp>
        <p:nvSpPr>
          <p:cNvPr id="374" name="Google Shape;374;p7:notes"/>
          <p:cNvSpPr txBox="1">
            <a:spLocks noGrp="1"/>
          </p:cNvSpPr>
          <p:nvPr>
            <p:ph type="sldNum" idx="12"/>
          </p:nvPr>
        </p:nvSpPr>
        <p:spPr>
          <a:xfrm>
            <a:off x="4143587" y="9119474"/>
            <a:ext cx="3169920" cy="480060"/>
          </a:xfrm>
          <a:prstGeom prst="rect">
            <a:avLst/>
          </a:prstGeom>
          <a:noFill/>
          <a:ln>
            <a:noFill/>
          </a:ln>
        </p:spPr>
        <p:txBody>
          <a:bodyPr spcFirstLastPara="1" wrap="square" lIns="96650" tIns="48325" rIns="96650" bIns="48325" anchor="b" anchorCtr="0">
            <a:noAutofit/>
          </a:bodyPr>
          <a:lstStyle/>
          <a:p>
            <a:pPr marL="0" lvl="0" indent="0" algn="r" rtl="0">
              <a:spcBef>
                <a:spcPts val="0"/>
              </a:spcBef>
              <a:spcAft>
                <a:spcPts val="0"/>
              </a:spcAft>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Google Shape;382;p8: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3" name="Google Shape;383;p8:notes"/>
          <p:cNvSpPr txBox="1">
            <a:spLocks noGrp="1"/>
          </p:cNvSpPr>
          <p:nvPr>
            <p:ph type="body" idx="1"/>
          </p:nvPr>
        </p:nvSpPr>
        <p:spPr>
          <a:xfrm>
            <a:off x="731520" y="4560570"/>
            <a:ext cx="5852160" cy="4320540"/>
          </a:xfrm>
          <a:prstGeom prst="rect">
            <a:avLst/>
          </a:prstGeom>
          <a:noFill/>
          <a:ln>
            <a:noFill/>
          </a:ln>
        </p:spPr>
        <p:txBody>
          <a:bodyPr spcFirstLastPara="1" wrap="square" lIns="96650" tIns="48325" rIns="96650" bIns="48325" anchor="t" anchorCtr="0">
            <a:noAutofit/>
          </a:bodyPr>
          <a:lstStyle/>
          <a:p>
            <a:pPr marL="0" lvl="0" indent="0" algn="l" rtl="0">
              <a:spcBef>
                <a:spcPts val="0"/>
              </a:spcBef>
              <a:spcAft>
                <a:spcPts val="0"/>
              </a:spcAft>
              <a:buNone/>
            </a:pPr>
            <a:r>
              <a:rPr lang="fr-FR" sz="1200" b="1" noProof="0">
                <a:latin typeface="+mn-lt"/>
                <a:ea typeface="Calibri"/>
                <a:cs typeface="Calibri"/>
                <a:sym typeface="Calibri"/>
              </a:rPr>
              <a:t>Notes de l'instructeur :</a:t>
            </a:r>
            <a:endParaRPr lang="fr-FR" noProof="0">
              <a:latin typeface="+mn-lt"/>
            </a:endParaRPr>
          </a:p>
          <a:p>
            <a:pPr marL="0" lvl="0" indent="0" algn="l" rtl="0">
              <a:spcBef>
                <a:spcPts val="1867"/>
              </a:spcBef>
              <a:spcAft>
                <a:spcPts val="0"/>
              </a:spcAft>
              <a:buNone/>
            </a:pPr>
            <a:endParaRPr lang="fr-FR" sz="1200" b="1" noProof="0">
              <a:latin typeface="+mn-lt"/>
              <a:ea typeface="Calibri"/>
              <a:cs typeface="Calibri"/>
              <a:sym typeface="Calibri"/>
            </a:endParaRPr>
          </a:p>
          <a:p>
            <a:pPr marL="171450" lvl="0" indent="-171450" algn="l" rtl="0">
              <a:lnSpc>
                <a:spcPct val="115000"/>
              </a:lnSpc>
              <a:spcBef>
                <a:spcPts val="622"/>
              </a:spcBef>
              <a:spcAft>
                <a:spcPts val="0"/>
              </a:spcAft>
              <a:buClr>
                <a:schemeClr val="dk1"/>
              </a:buClr>
              <a:buSzPts val="1200"/>
              <a:buFont typeface="Arial"/>
              <a:buChar char="•"/>
            </a:pPr>
            <a:r>
              <a:rPr lang="fr-FR" b="1" u="sng" noProof="0">
                <a:latin typeface="+mn-lt"/>
              </a:rPr>
              <a:t>Dites</a:t>
            </a:r>
            <a:r>
              <a:rPr lang="fr-FR" sz="1200" b="1" u="none" noProof="0">
                <a:latin typeface="+mn-lt"/>
                <a:ea typeface="Calibri"/>
                <a:cs typeface="Calibri"/>
                <a:sym typeface="Calibri"/>
              </a:rPr>
              <a:t> : </a:t>
            </a:r>
            <a:r>
              <a:rPr lang="fr-FR" sz="1200" noProof="0">
                <a:latin typeface="+mn-lt"/>
                <a:ea typeface="Calibri"/>
                <a:cs typeface="Calibri"/>
                <a:sym typeface="Calibri"/>
              </a:rPr>
              <a:t>Même si une grande partie du travail autour d</a:t>
            </a:r>
            <a:r>
              <a:rPr lang="fr-FR" noProof="0">
                <a:latin typeface="+mn-lt"/>
              </a:rPr>
              <a:t>’Une Seule Santé</a:t>
            </a:r>
            <a:r>
              <a:rPr lang="fr-FR" sz="1200" noProof="0">
                <a:latin typeface="+mn-lt"/>
                <a:ea typeface="Calibri"/>
                <a:cs typeface="Calibri"/>
                <a:sym typeface="Calibri"/>
              </a:rPr>
              <a:t> a été mené par des vétérinaires, il s'agit en fait d'intégrer de multiples disciplines, et non seulement la santé animale. Les questions liées à </a:t>
            </a:r>
            <a:r>
              <a:rPr lang="fr-FR" noProof="0">
                <a:latin typeface="+mn-lt"/>
              </a:rPr>
              <a:t>Une Seule Santé</a:t>
            </a:r>
            <a:r>
              <a:rPr lang="fr-FR" sz="1200" noProof="0">
                <a:latin typeface="+mn-lt"/>
                <a:ea typeface="Calibri"/>
                <a:cs typeface="Calibri"/>
                <a:sym typeface="Calibri"/>
              </a:rPr>
              <a:t> ne couvrent pas seulement la sécurité alimentaire, les maladies zoonotiques ou à transmission vectorielle et la résistance aux antimicrobiens, elles intègrent également la </a:t>
            </a:r>
            <a:r>
              <a:rPr lang="fr-FR" sz="1200" b="1" noProof="0">
                <a:latin typeface="+mn-lt"/>
                <a:ea typeface="Calibri"/>
                <a:cs typeface="Calibri"/>
                <a:sym typeface="Calibri"/>
              </a:rPr>
              <a:t>santé environnementale</a:t>
            </a:r>
            <a:r>
              <a:rPr lang="fr-FR" sz="1200" noProof="0">
                <a:latin typeface="+mn-lt"/>
                <a:ea typeface="Calibri"/>
                <a:cs typeface="Calibri"/>
                <a:sym typeface="Calibri"/>
              </a:rPr>
              <a:t>, les </a:t>
            </a:r>
            <a:r>
              <a:rPr lang="fr-FR" sz="1200" b="1" noProof="0">
                <a:latin typeface="+mn-lt"/>
                <a:ea typeface="Calibri"/>
                <a:cs typeface="Calibri"/>
                <a:sym typeface="Calibri"/>
              </a:rPr>
              <a:t>maladies chroniques</a:t>
            </a:r>
            <a:r>
              <a:rPr lang="fr-FR" sz="1200" noProof="0">
                <a:latin typeface="+mn-lt"/>
                <a:ea typeface="Calibri"/>
                <a:cs typeface="Calibri"/>
                <a:sym typeface="Calibri"/>
              </a:rPr>
              <a:t>, la </a:t>
            </a:r>
            <a:r>
              <a:rPr lang="fr-FR" sz="1200" b="1" noProof="0">
                <a:latin typeface="+mn-lt"/>
                <a:ea typeface="Calibri"/>
                <a:cs typeface="Calibri"/>
                <a:sym typeface="Calibri"/>
              </a:rPr>
              <a:t>santé mentale </a:t>
            </a:r>
            <a:r>
              <a:rPr lang="fr-FR" sz="1200" noProof="0">
                <a:latin typeface="+mn-lt"/>
                <a:ea typeface="Calibri"/>
                <a:cs typeface="Calibri"/>
                <a:sym typeface="Calibri"/>
              </a:rPr>
              <a:t>et de nombreux autres domaines tels que la </a:t>
            </a:r>
            <a:r>
              <a:rPr lang="fr-FR" sz="1200" b="1" noProof="0">
                <a:latin typeface="+mn-lt"/>
                <a:ea typeface="Calibri"/>
                <a:cs typeface="Calibri"/>
                <a:sym typeface="Calibri"/>
              </a:rPr>
              <a:t>santé au travail</a:t>
            </a:r>
            <a:r>
              <a:rPr lang="fr-FR" sz="1200" noProof="0">
                <a:latin typeface="+mn-lt"/>
                <a:ea typeface="Calibri"/>
                <a:cs typeface="Calibri"/>
                <a:sym typeface="Calibri"/>
              </a:rPr>
              <a:t>, les </a:t>
            </a:r>
            <a:r>
              <a:rPr lang="fr-FR" sz="1200" b="1" noProof="0">
                <a:latin typeface="+mn-lt"/>
                <a:ea typeface="Calibri"/>
                <a:cs typeface="Calibri"/>
                <a:sym typeface="Calibri"/>
              </a:rPr>
              <a:t>déterminants sociaux</a:t>
            </a:r>
            <a:r>
              <a:rPr lang="fr-FR" sz="1200" noProof="0">
                <a:latin typeface="+mn-lt"/>
                <a:ea typeface="Calibri"/>
                <a:cs typeface="Calibri"/>
                <a:sym typeface="Calibri"/>
              </a:rPr>
              <a:t>, le </a:t>
            </a:r>
            <a:r>
              <a:rPr lang="fr-FR" sz="1200" b="1" noProof="0">
                <a:latin typeface="+mn-lt"/>
                <a:ea typeface="Calibri"/>
                <a:cs typeface="Calibri"/>
                <a:sym typeface="Calibri"/>
              </a:rPr>
              <a:t>changement climatique</a:t>
            </a:r>
            <a:r>
              <a:rPr lang="fr-FR" sz="1200" noProof="0">
                <a:latin typeface="+mn-lt"/>
                <a:ea typeface="Calibri"/>
                <a:cs typeface="Calibri"/>
                <a:sym typeface="Calibri"/>
              </a:rPr>
              <a:t>, la </a:t>
            </a:r>
            <a:r>
              <a:rPr lang="fr-FR" sz="1200" b="1" noProof="0">
                <a:latin typeface="+mn-lt"/>
                <a:ea typeface="Calibri"/>
                <a:cs typeface="Calibri"/>
                <a:sym typeface="Calibri"/>
              </a:rPr>
              <a:t>conservation/dégradation de l'environnement</a:t>
            </a:r>
            <a:r>
              <a:rPr lang="fr-FR" sz="1200" noProof="0">
                <a:latin typeface="+mn-lt"/>
                <a:ea typeface="Calibri"/>
                <a:cs typeface="Calibri"/>
                <a:sym typeface="Calibri"/>
              </a:rPr>
              <a:t>, </a:t>
            </a:r>
            <a:r>
              <a:rPr lang="fr-FR" sz="1200" b="1" noProof="0">
                <a:latin typeface="+mn-lt"/>
                <a:ea typeface="Calibri"/>
                <a:cs typeface="Calibri"/>
                <a:sym typeface="Calibri"/>
              </a:rPr>
              <a:t>etc. </a:t>
            </a:r>
            <a:endParaRPr lang="fr-FR" noProof="0">
              <a:latin typeface="+mn-lt"/>
            </a:endParaRPr>
          </a:p>
          <a:p>
            <a:pPr marL="171450" marR="0" lvl="0" indent="-95250" algn="l" rtl="0">
              <a:lnSpc>
                <a:spcPct val="100000"/>
              </a:lnSpc>
              <a:spcBef>
                <a:spcPts val="1245"/>
              </a:spcBef>
              <a:spcAft>
                <a:spcPts val="0"/>
              </a:spcAft>
              <a:buClr>
                <a:schemeClr val="dk1"/>
              </a:buClr>
              <a:buSzPts val="1200"/>
              <a:buFont typeface="Arial"/>
              <a:buNone/>
            </a:pPr>
            <a:endParaRPr sz="1200" b="0">
              <a:latin typeface="Calibri"/>
              <a:ea typeface="Calibri"/>
              <a:cs typeface="Calibri"/>
              <a:sym typeface="Calibri"/>
            </a:endParaRPr>
          </a:p>
          <a:p>
            <a:pPr marL="0" lvl="0" indent="0" algn="l" rtl="0">
              <a:spcBef>
                <a:spcPts val="622"/>
              </a:spcBef>
              <a:spcAft>
                <a:spcPts val="0"/>
              </a:spcAft>
              <a:buNone/>
            </a:pPr>
            <a:endParaRPr/>
          </a:p>
        </p:txBody>
      </p:sp>
      <p:sp>
        <p:nvSpPr>
          <p:cNvPr id="384" name="Google Shape;384;p8:notes"/>
          <p:cNvSpPr txBox="1">
            <a:spLocks noGrp="1"/>
          </p:cNvSpPr>
          <p:nvPr>
            <p:ph type="sldNum" idx="12"/>
          </p:nvPr>
        </p:nvSpPr>
        <p:spPr>
          <a:xfrm>
            <a:off x="4143587" y="9119474"/>
            <a:ext cx="3169920" cy="480060"/>
          </a:xfrm>
          <a:prstGeom prst="rect">
            <a:avLst/>
          </a:prstGeom>
          <a:noFill/>
          <a:ln>
            <a:noFill/>
          </a:ln>
        </p:spPr>
        <p:txBody>
          <a:bodyPr spcFirstLastPara="1" wrap="square" lIns="96650" tIns="48325" rIns="96650" bIns="48325"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8</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
        <p:cNvGrpSpPr/>
        <p:nvPr/>
      </p:nvGrpSpPr>
      <p:grpSpPr>
        <a:xfrm>
          <a:off x="0" y="0"/>
          <a:ext cx="0" cy="0"/>
          <a:chOff x="0" y="0"/>
          <a:chExt cx="0" cy="0"/>
        </a:xfrm>
      </p:grpSpPr>
      <p:sp>
        <p:nvSpPr>
          <p:cNvPr id="391" name="Google Shape;391;p9: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2" name="Google Shape;392;p9:notes"/>
          <p:cNvSpPr txBox="1">
            <a:spLocks noGrp="1"/>
          </p:cNvSpPr>
          <p:nvPr>
            <p:ph type="body" idx="1"/>
          </p:nvPr>
        </p:nvSpPr>
        <p:spPr>
          <a:xfrm>
            <a:off x="731520" y="4560570"/>
            <a:ext cx="5852160" cy="4320540"/>
          </a:xfrm>
          <a:prstGeom prst="rect">
            <a:avLst/>
          </a:prstGeom>
          <a:noFill/>
          <a:ln>
            <a:noFill/>
          </a:ln>
        </p:spPr>
        <p:txBody>
          <a:bodyPr spcFirstLastPara="1" wrap="square" lIns="96650" tIns="48325" rIns="96650" bIns="48325" anchor="t" anchorCtr="0">
            <a:noAutofit/>
          </a:bodyPr>
          <a:lstStyle/>
          <a:p>
            <a:pPr marL="0" marR="0" lvl="0" indent="0" algn="l" rtl="0">
              <a:lnSpc>
                <a:spcPct val="115000"/>
              </a:lnSpc>
              <a:spcBef>
                <a:spcPts val="0"/>
              </a:spcBef>
              <a:spcAft>
                <a:spcPts val="0"/>
              </a:spcAft>
              <a:buClr>
                <a:schemeClr val="dk1"/>
              </a:buClr>
              <a:buSzPts val="1200"/>
              <a:buFont typeface="Arial"/>
              <a:buNone/>
            </a:pPr>
            <a:r>
              <a:rPr lang="fr-FR" sz="1200" b="1" noProof="0" dirty="0">
                <a:latin typeface="+mn-lt"/>
                <a:ea typeface="Calibri"/>
                <a:cs typeface="Calibri"/>
                <a:sym typeface="Calibri"/>
              </a:rPr>
              <a:t>Notes de l'instructeur :</a:t>
            </a:r>
            <a:endParaRPr lang="fr-FR" noProof="0" dirty="0">
              <a:latin typeface="+mn-lt"/>
            </a:endParaRPr>
          </a:p>
          <a:p>
            <a:pPr marL="0" lvl="0" indent="0" algn="l" rtl="0">
              <a:lnSpc>
                <a:spcPct val="115000"/>
              </a:lnSpc>
              <a:spcBef>
                <a:spcPts val="0"/>
              </a:spcBef>
              <a:spcAft>
                <a:spcPts val="0"/>
              </a:spcAft>
              <a:buClr>
                <a:schemeClr val="dk1"/>
              </a:buClr>
              <a:buSzPts val="1200"/>
              <a:buFont typeface="Arial"/>
              <a:buNone/>
            </a:pPr>
            <a:endParaRPr lang="fr-FR" sz="1200" b="1" noProof="0" dirty="0">
              <a:latin typeface="+mn-lt"/>
              <a:ea typeface="Calibri"/>
              <a:cs typeface="Calibri"/>
              <a:sym typeface="Calibri"/>
            </a:endParaRPr>
          </a:p>
          <a:p>
            <a:pPr marL="171450" lvl="0" indent="-171450" algn="l" rtl="0">
              <a:lnSpc>
                <a:spcPct val="115000"/>
              </a:lnSpc>
              <a:spcBef>
                <a:spcPts val="0"/>
              </a:spcBef>
              <a:spcAft>
                <a:spcPts val="0"/>
              </a:spcAft>
              <a:buClr>
                <a:schemeClr val="dk1"/>
              </a:buClr>
              <a:buSzPts val="1200"/>
              <a:buFont typeface="Arial"/>
              <a:buChar char="•"/>
            </a:pPr>
            <a:r>
              <a:rPr lang="fr-FR" b="1" u="sng" noProof="0" dirty="0">
                <a:latin typeface="+mn-lt"/>
                <a:ea typeface="Calibri"/>
                <a:cs typeface="Calibri"/>
                <a:sym typeface="Calibri"/>
              </a:rPr>
              <a:t>Dites</a:t>
            </a:r>
            <a:r>
              <a:rPr lang="fr-FR" b="1" u="none" noProof="0" dirty="0">
                <a:latin typeface="+mn-lt"/>
                <a:ea typeface="Calibri"/>
                <a:cs typeface="Calibri"/>
                <a:sym typeface="Calibri"/>
              </a:rPr>
              <a:t> : </a:t>
            </a:r>
            <a:r>
              <a:rPr lang="fr-FR" sz="1200" noProof="0" dirty="0">
                <a:latin typeface="+mn-lt"/>
                <a:ea typeface="Calibri"/>
                <a:cs typeface="Calibri"/>
                <a:sym typeface="Calibri"/>
              </a:rPr>
              <a:t>Le FETP-</a:t>
            </a:r>
            <a:r>
              <a:rPr lang="fr-FR" noProof="0" dirty="0">
                <a:latin typeface="+mn-lt"/>
              </a:rPr>
              <a:t>Première Ligne</a:t>
            </a:r>
            <a:r>
              <a:rPr lang="fr-FR" sz="1200" noProof="0" dirty="0">
                <a:latin typeface="+mn-lt"/>
                <a:ea typeface="Calibri"/>
                <a:cs typeface="Calibri"/>
                <a:sym typeface="Calibri"/>
              </a:rPr>
              <a:t> avec approche </a:t>
            </a:r>
            <a:r>
              <a:rPr lang="fr-FR" noProof="0" dirty="0">
                <a:latin typeface="+mn-lt"/>
              </a:rPr>
              <a:t>Une Seule Santé</a:t>
            </a:r>
            <a:r>
              <a:rPr lang="fr-FR" sz="1200" noProof="0" dirty="0">
                <a:latin typeface="+mn-lt"/>
                <a:ea typeface="Calibri"/>
                <a:cs typeface="Calibri"/>
                <a:sym typeface="Calibri"/>
              </a:rPr>
              <a:t> est conçu pour les agents de santé publique du gouvernement dont la responsabilité est de soutenir la surveillance en première ligne par la collecte de données, le suivi, l'analyse et la réponse. Dans la plupart des pays, ces fonctions sont exercées au niveau des districts et des collectivités locales.  Une approche multisectorielle </a:t>
            </a:r>
            <a:r>
              <a:rPr lang="fr-FR" noProof="0" dirty="0">
                <a:latin typeface="+mn-lt"/>
              </a:rPr>
              <a:t>Une Seule Santé</a:t>
            </a:r>
            <a:r>
              <a:rPr lang="fr-FR" sz="1200" noProof="0" dirty="0">
                <a:latin typeface="+mn-lt"/>
                <a:ea typeface="Calibri"/>
                <a:cs typeface="Calibri"/>
                <a:sym typeface="Calibri"/>
              </a:rPr>
              <a:t> nécessite généralement une équipe interdisciplinaire composée de membres issus de différents secteurs de la santé, notamment :</a:t>
            </a:r>
            <a:endParaRPr lang="fr-FR" noProof="0" dirty="0">
              <a:latin typeface="+mn-lt"/>
            </a:endParaRPr>
          </a:p>
          <a:p>
            <a:pPr marL="0" lvl="0" indent="0" algn="l" rtl="0">
              <a:lnSpc>
                <a:spcPct val="115000"/>
              </a:lnSpc>
              <a:spcBef>
                <a:spcPts val="0"/>
              </a:spcBef>
              <a:spcAft>
                <a:spcPts val="0"/>
              </a:spcAft>
              <a:buNone/>
            </a:pPr>
            <a:endParaRPr lang="fr-FR" sz="1200" noProof="0" dirty="0">
              <a:latin typeface="+mn-lt"/>
              <a:ea typeface="Calibri"/>
              <a:cs typeface="Calibri"/>
              <a:sym typeface="Calibri"/>
            </a:endParaRPr>
          </a:p>
          <a:p>
            <a:pPr marL="457200" lvl="1" indent="0" algn="l" rtl="0">
              <a:lnSpc>
                <a:spcPct val="115000"/>
              </a:lnSpc>
              <a:spcBef>
                <a:spcPts val="0"/>
              </a:spcBef>
              <a:spcAft>
                <a:spcPts val="0"/>
              </a:spcAft>
              <a:buNone/>
            </a:pPr>
            <a:r>
              <a:rPr lang="fr-FR" sz="1200" b="1" noProof="0" dirty="0">
                <a:latin typeface="+mn-lt"/>
                <a:ea typeface="Calibri"/>
                <a:cs typeface="Calibri"/>
                <a:sym typeface="Calibri"/>
              </a:rPr>
              <a:t>&lt;</a:t>
            </a:r>
            <a:r>
              <a:rPr lang="fr-FR" sz="1200" b="1" i="1" noProof="0" dirty="0">
                <a:latin typeface="+mn-lt"/>
                <a:ea typeface="Calibri"/>
                <a:cs typeface="Calibri"/>
                <a:sym typeface="Calibri"/>
              </a:rPr>
              <a:t>CLIQUER</a:t>
            </a:r>
            <a:r>
              <a:rPr lang="fr-FR" sz="1200" b="1" noProof="0" dirty="0">
                <a:latin typeface="+mn-lt"/>
                <a:ea typeface="Calibri"/>
                <a:cs typeface="Calibri"/>
                <a:sym typeface="Calibri"/>
              </a:rPr>
              <a:t>&gt; </a:t>
            </a:r>
            <a:r>
              <a:rPr lang="fr-FR" sz="1200" b="0" noProof="0" dirty="0">
                <a:latin typeface="+mn-lt"/>
                <a:ea typeface="Calibri"/>
                <a:cs typeface="Calibri"/>
                <a:sym typeface="Calibri"/>
              </a:rPr>
              <a:t>Les professionnels </a:t>
            </a:r>
            <a:r>
              <a:rPr lang="fr-FR" sz="1200" noProof="0" dirty="0">
                <a:latin typeface="+mn-lt"/>
                <a:ea typeface="Calibri"/>
                <a:cs typeface="Calibri"/>
                <a:sym typeface="Calibri"/>
              </a:rPr>
              <a:t>de la santé publique</a:t>
            </a:r>
            <a:endParaRPr lang="fr-FR" noProof="0" dirty="0">
              <a:latin typeface="+mn-lt"/>
            </a:endParaRPr>
          </a:p>
          <a:p>
            <a:pPr marL="457200" marR="0" lvl="1" indent="0" algn="l" rtl="0">
              <a:lnSpc>
                <a:spcPct val="115000"/>
              </a:lnSpc>
              <a:spcBef>
                <a:spcPts val="0"/>
              </a:spcBef>
              <a:spcAft>
                <a:spcPts val="0"/>
              </a:spcAft>
              <a:buClr>
                <a:schemeClr val="dk1"/>
              </a:buClr>
              <a:buSzPts val="1200"/>
              <a:buFont typeface="Calibri"/>
              <a:buNone/>
            </a:pPr>
            <a:r>
              <a:rPr lang="fr-FR" sz="1200" b="1" noProof="0" dirty="0">
                <a:latin typeface="+mn-lt"/>
                <a:ea typeface="Calibri"/>
                <a:cs typeface="Calibri"/>
                <a:sym typeface="Calibri"/>
              </a:rPr>
              <a:t>&lt;</a:t>
            </a:r>
            <a:r>
              <a:rPr lang="fr-FR" sz="1200" b="1" i="1" noProof="0" dirty="0">
                <a:latin typeface="+mn-lt"/>
                <a:ea typeface="Calibri"/>
                <a:cs typeface="Calibri"/>
                <a:sym typeface="Calibri"/>
              </a:rPr>
              <a:t>CLIQUER</a:t>
            </a:r>
            <a:r>
              <a:rPr lang="fr-FR" sz="1200" b="1" noProof="0" dirty="0">
                <a:latin typeface="+mn-lt"/>
                <a:ea typeface="Calibri"/>
                <a:cs typeface="Calibri"/>
                <a:sym typeface="Calibri"/>
              </a:rPr>
              <a:t>&gt; </a:t>
            </a:r>
            <a:r>
              <a:rPr lang="fr-FR" sz="1200" noProof="0" dirty="0">
                <a:latin typeface="+mn-lt"/>
                <a:ea typeface="Calibri"/>
                <a:cs typeface="Calibri"/>
                <a:sym typeface="Calibri"/>
              </a:rPr>
              <a:t>Les responsables de la santé animale, les vétérinaires et les techniciens vétérinaires</a:t>
            </a:r>
            <a:endParaRPr lang="fr-FR" noProof="0" dirty="0">
              <a:latin typeface="+mn-lt"/>
            </a:endParaRPr>
          </a:p>
          <a:p>
            <a:pPr marL="457200" marR="0" lvl="1" indent="0" algn="l" rtl="0">
              <a:lnSpc>
                <a:spcPct val="115000"/>
              </a:lnSpc>
              <a:spcBef>
                <a:spcPts val="0"/>
              </a:spcBef>
              <a:spcAft>
                <a:spcPts val="0"/>
              </a:spcAft>
              <a:buClr>
                <a:schemeClr val="dk1"/>
              </a:buClr>
              <a:buSzPts val="1200"/>
              <a:buFont typeface="Calibri"/>
              <a:buNone/>
            </a:pPr>
            <a:r>
              <a:rPr lang="fr-FR" sz="1200" b="1" noProof="0" dirty="0">
                <a:latin typeface="+mn-lt"/>
                <a:ea typeface="Calibri"/>
                <a:cs typeface="Calibri"/>
                <a:sym typeface="Calibri"/>
              </a:rPr>
              <a:t>&lt;</a:t>
            </a:r>
            <a:r>
              <a:rPr lang="fr-FR" sz="1200" b="1" i="1" noProof="0" dirty="0">
                <a:latin typeface="+mn-lt"/>
                <a:ea typeface="Calibri"/>
                <a:cs typeface="Calibri"/>
                <a:sym typeface="Calibri"/>
              </a:rPr>
              <a:t>CLIQUER</a:t>
            </a:r>
            <a:r>
              <a:rPr lang="fr-FR" sz="1200" b="1" noProof="0" dirty="0">
                <a:latin typeface="+mn-lt"/>
                <a:ea typeface="Calibri"/>
                <a:cs typeface="Calibri"/>
                <a:sym typeface="Calibri"/>
              </a:rPr>
              <a:t>&gt; </a:t>
            </a:r>
            <a:r>
              <a:rPr lang="fr-FR" sz="1200" noProof="0" dirty="0">
                <a:latin typeface="+mn-lt"/>
                <a:ea typeface="Calibri"/>
                <a:cs typeface="Calibri"/>
                <a:sym typeface="Calibri"/>
              </a:rPr>
              <a:t>Les laboratoires et professionnels de la santé environnementale</a:t>
            </a:r>
            <a:endParaRPr lang="fr-FR" noProof="0" dirty="0">
              <a:latin typeface="+mn-lt"/>
            </a:endParaRPr>
          </a:p>
          <a:p>
            <a:pPr marL="457200" marR="0" lvl="1" indent="0" algn="l" rtl="0">
              <a:lnSpc>
                <a:spcPct val="115000"/>
              </a:lnSpc>
              <a:spcBef>
                <a:spcPts val="0"/>
              </a:spcBef>
              <a:spcAft>
                <a:spcPts val="0"/>
              </a:spcAft>
              <a:buClr>
                <a:schemeClr val="dk1"/>
              </a:buClr>
              <a:buSzPts val="1200"/>
              <a:buFont typeface="Calibri"/>
              <a:buNone/>
            </a:pPr>
            <a:r>
              <a:rPr lang="fr-FR" sz="1200" b="1" noProof="0" dirty="0">
                <a:latin typeface="+mn-lt"/>
                <a:ea typeface="Calibri"/>
                <a:cs typeface="Calibri"/>
                <a:sym typeface="Calibri"/>
              </a:rPr>
              <a:t>&lt;</a:t>
            </a:r>
            <a:r>
              <a:rPr lang="fr-FR" sz="1200" b="1" i="1" noProof="0" dirty="0">
                <a:latin typeface="+mn-lt"/>
                <a:ea typeface="Calibri"/>
                <a:cs typeface="Calibri"/>
                <a:sym typeface="Calibri"/>
              </a:rPr>
              <a:t>CLIQUER</a:t>
            </a:r>
            <a:r>
              <a:rPr lang="fr-FR" sz="1200" b="1" noProof="0" dirty="0">
                <a:latin typeface="+mn-lt"/>
                <a:ea typeface="Calibri"/>
                <a:cs typeface="Calibri"/>
                <a:sym typeface="Calibri"/>
              </a:rPr>
              <a:t>&gt; </a:t>
            </a:r>
            <a:r>
              <a:rPr lang="fr-FR" sz="1200" b="0" noProof="0" dirty="0">
                <a:latin typeface="+mn-lt"/>
                <a:ea typeface="Calibri"/>
                <a:cs typeface="Calibri"/>
                <a:sym typeface="Calibri"/>
              </a:rPr>
              <a:t>Les anthropologues, </a:t>
            </a:r>
            <a:r>
              <a:rPr lang="fr-FR" sz="1200" noProof="0" dirty="0">
                <a:latin typeface="+mn-lt"/>
                <a:ea typeface="Calibri"/>
                <a:cs typeface="Calibri"/>
                <a:sym typeface="Calibri"/>
              </a:rPr>
              <a:t>sociologues et travailleurs sociaux</a:t>
            </a:r>
            <a:endParaRPr lang="fr-FR" noProof="0" dirty="0">
              <a:latin typeface="+mn-lt"/>
            </a:endParaRPr>
          </a:p>
          <a:p>
            <a:pPr marL="457200" lvl="1" indent="0" algn="l" rtl="0">
              <a:lnSpc>
                <a:spcPct val="115000"/>
              </a:lnSpc>
              <a:spcBef>
                <a:spcPts val="0"/>
              </a:spcBef>
              <a:spcAft>
                <a:spcPts val="0"/>
              </a:spcAft>
              <a:buNone/>
            </a:pPr>
            <a:r>
              <a:rPr lang="fr-FR" sz="1200" b="1" noProof="0" dirty="0">
                <a:latin typeface="+mn-lt"/>
                <a:ea typeface="Calibri"/>
                <a:cs typeface="Calibri"/>
                <a:sym typeface="Calibri"/>
              </a:rPr>
              <a:t>&lt;</a:t>
            </a:r>
            <a:r>
              <a:rPr lang="fr-FR" sz="1200" b="1" i="1" noProof="0" dirty="0">
                <a:latin typeface="+mn-lt"/>
                <a:ea typeface="Calibri"/>
                <a:cs typeface="Calibri"/>
                <a:sym typeface="Calibri"/>
              </a:rPr>
              <a:t>CLIQUER</a:t>
            </a:r>
            <a:r>
              <a:rPr lang="fr-FR" sz="1200" b="1" noProof="0" dirty="0">
                <a:latin typeface="+mn-lt"/>
                <a:ea typeface="Calibri"/>
                <a:cs typeface="Calibri"/>
                <a:sym typeface="Calibri"/>
              </a:rPr>
              <a:t>&gt; </a:t>
            </a:r>
            <a:r>
              <a:rPr lang="fr-FR" sz="1200" b="0" noProof="0" dirty="0">
                <a:latin typeface="+mn-lt"/>
                <a:ea typeface="Calibri"/>
                <a:cs typeface="Calibri"/>
                <a:sym typeface="Calibri"/>
              </a:rPr>
              <a:t>L</a:t>
            </a:r>
            <a:r>
              <a:rPr lang="fr-FR" sz="1200" noProof="0" dirty="0">
                <a:latin typeface="+mn-lt"/>
                <a:ea typeface="Calibri"/>
                <a:cs typeface="Calibri"/>
                <a:sym typeface="Calibri"/>
              </a:rPr>
              <a:t>es professionnels de la santé humaine</a:t>
            </a:r>
            <a:endParaRPr lang="fr-FR" noProof="0" dirty="0">
              <a:latin typeface="+mn-lt"/>
            </a:endParaRPr>
          </a:p>
          <a:p>
            <a:pPr marL="457200" lvl="1" indent="0" algn="l" rtl="0">
              <a:lnSpc>
                <a:spcPct val="115000"/>
              </a:lnSpc>
              <a:spcBef>
                <a:spcPts val="0"/>
              </a:spcBef>
              <a:spcAft>
                <a:spcPts val="0"/>
              </a:spcAft>
              <a:buNone/>
            </a:pPr>
            <a:r>
              <a:rPr lang="fr-FR" sz="1200" b="1" noProof="0" dirty="0">
                <a:latin typeface="+mn-lt"/>
                <a:ea typeface="Calibri"/>
                <a:cs typeface="Calibri"/>
                <a:sym typeface="Calibri"/>
              </a:rPr>
              <a:t>&lt;</a:t>
            </a:r>
            <a:r>
              <a:rPr lang="fr-FR" sz="1200" b="1" i="1" noProof="0" dirty="0">
                <a:latin typeface="+mn-lt"/>
                <a:ea typeface="Calibri"/>
                <a:cs typeface="Calibri"/>
                <a:sym typeface="Calibri"/>
              </a:rPr>
              <a:t>CLIQUER&gt; </a:t>
            </a:r>
            <a:r>
              <a:rPr lang="fr-FR" sz="1200" noProof="0" dirty="0">
                <a:latin typeface="+mn-lt"/>
                <a:ea typeface="Calibri"/>
                <a:cs typeface="Calibri"/>
                <a:sym typeface="Calibri"/>
              </a:rPr>
              <a:t>Les responsables de la protection de la faune et d'autres personnes comme les biologistes, les chimistes, les soigneurs d'animaux et les entomologistes</a:t>
            </a:r>
            <a:r>
              <a:rPr lang="fr-FR" sz="1200" b="1" noProof="0" dirty="0">
                <a:latin typeface="+mn-lt"/>
                <a:ea typeface="Calibri"/>
                <a:cs typeface="Calibri"/>
                <a:sym typeface="Calibri"/>
              </a:rPr>
              <a:t>. </a:t>
            </a:r>
            <a:endParaRPr lang="fr-FR" noProof="0" dirty="0">
              <a:latin typeface="+mn-lt"/>
            </a:endParaRPr>
          </a:p>
          <a:p>
            <a:pPr marL="457200" lvl="1" indent="0" algn="l" rtl="0">
              <a:lnSpc>
                <a:spcPct val="115000"/>
              </a:lnSpc>
              <a:spcBef>
                <a:spcPts val="0"/>
              </a:spcBef>
              <a:spcAft>
                <a:spcPts val="0"/>
              </a:spcAft>
              <a:buNone/>
            </a:pPr>
            <a:endParaRPr lang="fr-FR" sz="1200" noProof="0" dirty="0">
              <a:latin typeface="+mn-lt"/>
              <a:ea typeface="Calibri"/>
              <a:cs typeface="Calibri"/>
              <a:sym typeface="Calibri"/>
            </a:endParaRPr>
          </a:p>
          <a:p>
            <a:pPr marL="171450" lvl="0" indent="-171450" algn="l" rtl="0">
              <a:lnSpc>
                <a:spcPct val="115000"/>
              </a:lnSpc>
              <a:spcBef>
                <a:spcPts val="0"/>
              </a:spcBef>
              <a:spcAft>
                <a:spcPts val="0"/>
              </a:spcAft>
              <a:buClr>
                <a:schemeClr val="dk1"/>
              </a:buClr>
              <a:buSzPts val="1200"/>
              <a:buFont typeface="Arial"/>
              <a:buChar char="•"/>
            </a:pPr>
            <a:r>
              <a:rPr lang="fr-FR" b="1" u="sng" noProof="0" dirty="0">
                <a:latin typeface="+mn-lt"/>
                <a:ea typeface="Calibri"/>
                <a:cs typeface="Calibri"/>
                <a:sym typeface="Calibri"/>
              </a:rPr>
              <a:t>Dites</a:t>
            </a:r>
            <a:r>
              <a:rPr lang="fr-FR" b="1" u="none" noProof="0" dirty="0">
                <a:latin typeface="+mn-lt"/>
                <a:ea typeface="Calibri"/>
                <a:cs typeface="Calibri"/>
                <a:sym typeface="Calibri"/>
              </a:rPr>
              <a:t> : </a:t>
            </a:r>
            <a:r>
              <a:rPr lang="fr-FR" sz="1200" noProof="0" dirty="0">
                <a:latin typeface="+mn-lt"/>
                <a:ea typeface="Calibri"/>
                <a:cs typeface="Calibri"/>
                <a:sym typeface="Calibri"/>
              </a:rPr>
              <a:t>Au cours de votre formation, vous serez encouragés à collaborer les uns avec les autres et avec d'autres professionnels pour prévenir les menaces pour la santé publique et y répondre de manière intégrée. </a:t>
            </a:r>
            <a:endParaRPr lang="fr-FR" noProof="0" dirty="0">
              <a:latin typeface="+mn-lt"/>
            </a:endParaRPr>
          </a:p>
          <a:p>
            <a:pPr marL="0" lvl="0" indent="0" algn="l" rtl="0">
              <a:spcBef>
                <a:spcPts val="1245"/>
              </a:spcBef>
              <a:spcAft>
                <a:spcPts val="0"/>
              </a:spcAft>
              <a:buNone/>
            </a:pPr>
            <a:endParaRPr sz="1200" dirty="0">
              <a:latin typeface="Calibri"/>
              <a:ea typeface="Calibri"/>
              <a:cs typeface="Calibri"/>
              <a:sym typeface="Calibri"/>
            </a:endParaRPr>
          </a:p>
          <a:p>
            <a:pPr marL="0" lvl="0" indent="0" algn="l" rtl="0">
              <a:spcBef>
                <a:spcPts val="622"/>
              </a:spcBef>
              <a:spcAft>
                <a:spcPts val="0"/>
              </a:spcAft>
              <a:buNone/>
            </a:pPr>
            <a:endParaRPr b="1" dirty="0"/>
          </a:p>
        </p:txBody>
      </p:sp>
      <p:sp>
        <p:nvSpPr>
          <p:cNvPr id="393" name="Google Shape;393;p9:notes"/>
          <p:cNvSpPr txBox="1">
            <a:spLocks noGrp="1"/>
          </p:cNvSpPr>
          <p:nvPr>
            <p:ph type="sldNum" idx="12"/>
          </p:nvPr>
        </p:nvSpPr>
        <p:spPr>
          <a:xfrm>
            <a:off x="4143587" y="9119474"/>
            <a:ext cx="3169920" cy="480060"/>
          </a:xfrm>
          <a:prstGeom prst="rect">
            <a:avLst/>
          </a:prstGeom>
          <a:noFill/>
          <a:ln>
            <a:noFill/>
          </a:ln>
        </p:spPr>
        <p:txBody>
          <a:bodyPr spcFirstLastPara="1" wrap="square" lIns="96650" tIns="48325" rIns="96650" bIns="48325" anchor="b" anchorCtr="0">
            <a:noAutofit/>
          </a:bodyPr>
          <a:lstStyle/>
          <a:p>
            <a:pPr marL="0" lvl="0" indent="0" algn="r" rtl="0">
              <a:spcBef>
                <a:spcPts val="0"/>
              </a:spcBef>
              <a:spcAft>
                <a:spcPts val="0"/>
              </a:spcAft>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2.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2.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2_Title Slide 2_French">
  <p:cSld name="2_Title Slide 2_French">
    <p:spTree>
      <p:nvGrpSpPr>
        <p:cNvPr id="1" name="Shape 14"/>
        <p:cNvGrpSpPr/>
        <p:nvPr/>
      </p:nvGrpSpPr>
      <p:grpSpPr>
        <a:xfrm>
          <a:off x="0" y="0"/>
          <a:ext cx="0" cy="0"/>
          <a:chOff x="0" y="0"/>
          <a:chExt cx="0" cy="0"/>
        </a:xfrm>
      </p:grpSpPr>
      <p:sp>
        <p:nvSpPr>
          <p:cNvPr id="15" name="Google Shape;15;p2"/>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6" name="Google Shape;16;p2"/>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cxnSp>
        <p:nvCxnSpPr>
          <p:cNvPr id="17" name="Google Shape;17;p2"/>
          <p:cNvCxnSpPr/>
          <p:nvPr/>
        </p:nvCxnSpPr>
        <p:spPr>
          <a:xfrm>
            <a:off x="436228" y="5941994"/>
            <a:ext cx="11150779" cy="0"/>
          </a:xfrm>
          <a:prstGeom prst="straightConnector1">
            <a:avLst/>
          </a:prstGeom>
          <a:noFill/>
          <a:ln w="50800" cap="flat" cmpd="sng">
            <a:solidFill>
              <a:srgbClr val="109648"/>
            </a:solidFill>
            <a:prstDash val="solid"/>
            <a:miter lim="800000"/>
            <a:headEnd type="none" w="sm" len="sm"/>
            <a:tailEnd type="none" w="sm" len="sm"/>
          </a:ln>
        </p:spPr>
      </p:cxnSp>
      <p:sp>
        <p:nvSpPr>
          <p:cNvPr id="18" name="Google Shape;18;p2"/>
          <p:cNvSpPr txBox="1"/>
          <p:nvPr/>
        </p:nvSpPr>
        <p:spPr>
          <a:xfrm>
            <a:off x="9525001" y="6151452"/>
            <a:ext cx="2057400" cy="46166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2400" b="0" i="0" u="none" strike="noStrike" cap="none">
                <a:solidFill>
                  <a:schemeClr val="dk1"/>
                </a:solidFill>
                <a:latin typeface="Arial"/>
                <a:ea typeface="Arial"/>
                <a:cs typeface="Arial"/>
                <a:sym typeface="Arial"/>
              </a:rPr>
              <a:t>Version 3.0</a:t>
            </a:r>
            <a:endParaRPr/>
          </a:p>
        </p:txBody>
      </p:sp>
      <p:pic>
        <p:nvPicPr>
          <p:cNvPr id="19" name="Google Shape;19;p2"/>
          <p:cNvPicPr preferRelativeResize="0"/>
          <p:nvPr/>
        </p:nvPicPr>
        <p:blipFill rotWithShape="1">
          <a:blip r:embed="rId2">
            <a:alphaModFix/>
          </a:blip>
          <a:srcRect/>
          <a:stretch/>
        </p:blipFill>
        <p:spPr>
          <a:xfrm>
            <a:off x="7235207" y="1550094"/>
            <a:ext cx="4438633" cy="4105231"/>
          </a:xfrm>
          <a:prstGeom prst="rect">
            <a:avLst/>
          </a:prstGeom>
          <a:noFill/>
          <a:ln>
            <a:noFill/>
          </a:ln>
        </p:spPr>
      </p:pic>
      <p:pic>
        <p:nvPicPr>
          <p:cNvPr id="20" name="Google Shape;20;p2"/>
          <p:cNvPicPr preferRelativeResize="0"/>
          <p:nvPr/>
        </p:nvPicPr>
        <p:blipFill rotWithShape="1">
          <a:blip r:embed="rId2">
            <a:alphaModFix/>
          </a:blip>
          <a:srcRect/>
          <a:stretch/>
        </p:blipFill>
        <p:spPr>
          <a:xfrm>
            <a:off x="7235207" y="1550094"/>
            <a:ext cx="4438633" cy="4105231"/>
          </a:xfrm>
          <a:prstGeom prst="rect">
            <a:avLst/>
          </a:prstGeom>
          <a:noFill/>
          <a:ln>
            <a:noFill/>
          </a:ln>
        </p:spPr>
      </p:pic>
      <p:sp>
        <p:nvSpPr>
          <p:cNvPr id="21" name="Google Shape;21;p2"/>
          <p:cNvSpPr txBox="1"/>
          <p:nvPr/>
        </p:nvSpPr>
        <p:spPr>
          <a:xfrm>
            <a:off x="518159" y="3791951"/>
            <a:ext cx="7607300"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109648"/>
              </a:buClr>
              <a:buSzPts val="3600"/>
              <a:buFont typeface="Libre Franklin Medium"/>
              <a:buNone/>
            </a:pPr>
            <a:r>
              <a:rPr lang="en-US" sz="3600" b="0" i="1" u="none" strike="noStrike" cap="none" dirty="0">
                <a:solidFill>
                  <a:srgbClr val="109648"/>
                </a:solidFill>
                <a:latin typeface="Franklin Gothic Medium" panose="020B0603020102020204" pitchFamily="34" charset="0"/>
                <a:ea typeface="Libre Franklin Medium"/>
                <a:cs typeface="Libre Franklin Medium"/>
                <a:sym typeface="Libre Franklin Medium"/>
              </a:rPr>
              <a:t>Approche Une Seule Santé</a:t>
            </a:r>
            <a:endParaRPr sz="3600" b="0" i="1" u="none" strike="noStrike" cap="none" dirty="0">
              <a:solidFill>
                <a:srgbClr val="109648"/>
              </a:solidFill>
              <a:latin typeface="Franklin Gothic Medium" panose="020B0603020102020204" pitchFamily="34" charset="0"/>
              <a:ea typeface="Libre Franklin Medium"/>
              <a:cs typeface="Libre Franklin Medium"/>
              <a:sym typeface="Libre Franklin Medium"/>
            </a:endParaRPr>
          </a:p>
        </p:txBody>
      </p:sp>
      <p:sp>
        <p:nvSpPr>
          <p:cNvPr id="22" name="Google Shape;22;p2"/>
          <p:cNvSpPr txBox="1">
            <a:spLocks noGrp="1"/>
          </p:cNvSpPr>
          <p:nvPr>
            <p:ph type="body" idx="1"/>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3" name="Google Shape;23;p2"/>
          <p:cNvSpPr txBox="1">
            <a:spLocks noGrp="1"/>
          </p:cNvSpPr>
          <p:nvPr>
            <p:ph type="body" idx="2"/>
          </p:nvPr>
        </p:nvSpPr>
        <p:spPr>
          <a:xfrm>
            <a:off x="521601" y="4953232"/>
            <a:ext cx="2974848" cy="521208"/>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24" name="Google Shape;24;p2"/>
          <p:cNvPicPr preferRelativeResize="0"/>
          <p:nvPr/>
        </p:nvPicPr>
        <p:blipFill rotWithShape="1">
          <a:blip r:embed="rId3">
            <a:alphaModFix/>
          </a:blip>
          <a:srcRect/>
          <a:stretch/>
        </p:blipFill>
        <p:spPr>
          <a:xfrm>
            <a:off x="10230534" y="279657"/>
            <a:ext cx="1443306" cy="914400"/>
          </a:xfrm>
          <a:prstGeom prst="rect">
            <a:avLst/>
          </a:prstGeom>
          <a:noFill/>
          <a:ln>
            <a:noFill/>
          </a:ln>
        </p:spPr>
      </p:pic>
      <p:pic>
        <p:nvPicPr>
          <p:cNvPr id="25" name="Google Shape;25;p2"/>
          <p:cNvPicPr preferRelativeResize="0"/>
          <p:nvPr/>
        </p:nvPicPr>
        <p:blipFill rotWithShape="1">
          <a:blip r:embed="rId4">
            <a:alphaModFix/>
          </a:blip>
          <a:srcRect/>
          <a:stretch/>
        </p:blipFill>
        <p:spPr>
          <a:xfrm>
            <a:off x="518160" y="279657"/>
            <a:ext cx="1920240" cy="886664"/>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ustom Layout 2">
  <p:cSld name="Custom Layout 2">
    <p:spTree>
      <p:nvGrpSpPr>
        <p:cNvPr id="1" name="Shape 104"/>
        <p:cNvGrpSpPr/>
        <p:nvPr/>
      </p:nvGrpSpPr>
      <p:grpSpPr>
        <a:xfrm>
          <a:off x="0" y="0"/>
          <a:ext cx="0" cy="0"/>
          <a:chOff x="0" y="0"/>
          <a:chExt cx="0" cy="0"/>
        </a:xfrm>
      </p:grpSpPr>
      <p:sp>
        <p:nvSpPr>
          <p:cNvPr id="105" name="Google Shape;105;p11"/>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06" name="Google Shape;106;p11"/>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07" name="Google Shape;107;p11"/>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08" name="Google Shape;108;p11"/>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09" name="Google Shape;109;p11"/>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10" name="Google Shape;110;p11"/>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2_Custom Layout">
  <p:cSld name="2_Custom Layout">
    <p:spTree>
      <p:nvGrpSpPr>
        <p:cNvPr id="1" name="Shape 111"/>
        <p:cNvGrpSpPr/>
        <p:nvPr/>
      </p:nvGrpSpPr>
      <p:grpSpPr>
        <a:xfrm>
          <a:off x="0" y="0"/>
          <a:ext cx="0" cy="0"/>
          <a:chOff x="0" y="0"/>
          <a:chExt cx="0" cy="0"/>
        </a:xfrm>
      </p:grpSpPr>
      <p:sp>
        <p:nvSpPr>
          <p:cNvPr id="112" name="Google Shape;112;p12"/>
          <p:cNvSpPr txBox="1"/>
          <p:nvPr/>
        </p:nvSpPr>
        <p:spPr>
          <a:xfrm>
            <a:off x="838200" y="422510"/>
            <a:ext cx="6143624"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400" b="0" i="0" u="none" strike="noStrike" cap="none">
                <a:solidFill>
                  <a:schemeClr val="dk1"/>
                </a:solidFill>
                <a:latin typeface="Libre Franklin Medium"/>
                <a:ea typeface="Libre Franklin Medium"/>
                <a:cs typeface="Libre Franklin Medium"/>
                <a:sym typeface="Libre Franklin Medium"/>
              </a:rPr>
              <a:t>Course Icons </a:t>
            </a:r>
            <a:r>
              <a:rPr lang="en-US" sz="4400" b="0" i="0" u="none" strike="noStrike" cap="none">
                <a:solidFill>
                  <a:srgbClr val="000000"/>
                </a:solidFill>
                <a:latin typeface="Libre Franklin Medium"/>
                <a:ea typeface="Libre Franklin Medium"/>
                <a:cs typeface="Libre Franklin Medium"/>
                <a:sym typeface="Libre Franklin Medium"/>
              </a:rPr>
              <a:t>Key</a:t>
            </a:r>
            <a:endParaRPr sz="1800">
              <a:solidFill>
                <a:schemeClr val="dk1"/>
              </a:solidFill>
              <a:latin typeface="Arial"/>
              <a:ea typeface="Arial"/>
              <a:cs typeface="Arial"/>
              <a:sym typeface="Arial"/>
            </a:endParaRPr>
          </a:p>
        </p:txBody>
      </p:sp>
      <p:sp>
        <p:nvSpPr>
          <p:cNvPr id="113" name="Google Shape;113;p12"/>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aphicFrame>
        <p:nvGraphicFramePr>
          <p:cNvPr id="114" name="Google Shape;114;p12"/>
          <p:cNvGraphicFramePr/>
          <p:nvPr/>
        </p:nvGraphicFramePr>
        <p:xfrm>
          <a:off x="1505065" y="1917027"/>
          <a:ext cx="3000000" cy="3000000"/>
        </p:xfrm>
        <a:graphic>
          <a:graphicData uri="http://schemas.openxmlformats.org/drawingml/2006/table">
            <a:tbl>
              <a:tblPr>
                <a:noFill/>
                <a:tableStyleId>{6927E56C-45A0-41D0-8B6E-B2BED90814D0}</a:tableStyleId>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5">
                <a:tc>
                  <a:txBody>
                    <a:bodyPr/>
                    <a:lstStyle/>
                    <a:p>
                      <a:pPr marL="0" marR="0" lvl="0" indent="0" algn="ctr" rtl="0">
                        <a:spcBef>
                          <a:spcPts val="0"/>
                        </a:spcBef>
                        <a:spcAft>
                          <a:spcPts val="0"/>
                        </a:spcAft>
                        <a:buClr>
                          <a:schemeClr val="dk1"/>
                        </a:buClr>
                        <a:buSzPts val="2400"/>
                        <a:buFont typeface="Arial"/>
                        <a:buNone/>
                      </a:pPr>
                      <a:r>
                        <a:rPr lang="en-US" sz="2400" b="1" u="none" strike="noStrike" cap="none">
                          <a:solidFill>
                            <a:schemeClr val="dk1"/>
                          </a:solidFill>
                        </a:rPr>
                        <a:t>Icon</a:t>
                      </a:r>
                      <a:endParaRPr sz="1800" b="1" u="none" strike="noStrike" cap="none">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Clr>
                          <a:schemeClr val="dk1"/>
                        </a:buClr>
                        <a:buSzPts val="2400"/>
                        <a:buFont typeface="Arial"/>
                        <a:buNone/>
                      </a:pPr>
                      <a:r>
                        <a:rPr lang="en-US" sz="2400" b="1" u="none" strike="noStrike" cap="none">
                          <a:solidFill>
                            <a:schemeClr val="dk1"/>
                          </a:solidFill>
                        </a:rPr>
                        <a:t>Use</a:t>
                      </a:r>
                      <a:endParaRPr sz="1800" b="1" u="none" strike="noStrike" cap="none">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945050">
                <a:tc>
                  <a:txBody>
                    <a:bodyPr/>
                    <a:lstStyle/>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en-US" sz="2000" b="1" u="none" strike="noStrike" cap="none">
                          <a:solidFill>
                            <a:schemeClr val="dk1"/>
                          </a:solidFill>
                          <a:latin typeface="Arial"/>
                          <a:ea typeface="Arial"/>
                          <a:cs typeface="Arial"/>
                          <a:sym typeface="Arial"/>
                        </a:rPr>
                        <a:t>Objectives </a:t>
                      </a:r>
                      <a:r>
                        <a:rPr lang="en-US" sz="2000" b="0" u="none" strike="noStrike" cap="none">
                          <a:solidFill>
                            <a:schemeClr val="dk1"/>
                          </a:solidFill>
                          <a:latin typeface="Arial"/>
                          <a:ea typeface="Arial"/>
                          <a:cs typeface="Arial"/>
                          <a:sym typeface="Arial"/>
                        </a:rPr>
                        <a:t>of</a:t>
                      </a:r>
                      <a:r>
                        <a:rPr lang="en-US" sz="2000" u="none" strike="noStrike" cap="none">
                          <a:solidFill>
                            <a:schemeClr val="dk1"/>
                          </a:solidFill>
                          <a:latin typeface="Arial"/>
                          <a:ea typeface="Arial"/>
                          <a:cs typeface="Arial"/>
                          <a:sym typeface="Arial"/>
                        </a:rPr>
                        <a:t> the lesson</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50">
                <a:tc>
                  <a:txBody>
                    <a:bodyPr/>
                    <a:lstStyle/>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en-US" sz="2000" b="1" u="none" strike="noStrike" cap="none">
                          <a:solidFill>
                            <a:schemeClr val="dk1"/>
                          </a:solidFill>
                          <a:latin typeface="Arial"/>
                          <a:ea typeface="Arial"/>
                          <a:cs typeface="Arial"/>
                          <a:sym typeface="Arial"/>
                        </a:rPr>
                        <a:t>Discovery Dialogue </a:t>
                      </a:r>
                      <a:r>
                        <a:rPr lang="en-US" sz="2000" u="none" strike="noStrike" cap="none">
                          <a:solidFill>
                            <a:schemeClr val="dk1"/>
                          </a:solidFill>
                          <a:latin typeface="Arial"/>
                          <a:ea typeface="Arial"/>
                          <a:cs typeface="Arial"/>
                          <a:sym typeface="Arial"/>
                        </a:rPr>
                        <a:t>invites sharing of ideas and experiences</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5">
                <a:tc>
                  <a:txBody>
                    <a:bodyPr/>
                    <a:lstStyle/>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en-US" sz="2000" b="1" u="none" strike="noStrike" cap="none">
                          <a:solidFill>
                            <a:schemeClr val="dk1"/>
                          </a:solidFill>
                          <a:latin typeface="Arial"/>
                          <a:ea typeface="Arial"/>
                          <a:cs typeface="Arial"/>
                          <a:sym typeface="Arial"/>
                        </a:rPr>
                        <a:t>Activity </a:t>
                      </a:r>
                      <a:r>
                        <a:rPr lang="en-US" sz="2000" b="0" u="none" strike="noStrike" cap="none">
                          <a:solidFill>
                            <a:schemeClr val="dk1"/>
                          </a:solidFill>
                          <a:latin typeface="Arial"/>
                          <a:ea typeface="Arial"/>
                          <a:cs typeface="Arial"/>
                          <a:sym typeface="Arial"/>
                        </a:rPr>
                        <a:t>completed by </a:t>
                      </a:r>
                      <a:r>
                        <a:rPr lang="en-US" sz="2000" u="none" strike="noStrike" cap="none">
                          <a:solidFill>
                            <a:schemeClr val="dk1"/>
                          </a:solidFill>
                          <a:latin typeface="Arial"/>
                          <a:ea typeface="Arial"/>
                          <a:cs typeface="Arial"/>
                          <a:sym typeface="Arial"/>
                        </a:rPr>
                        <a:t>individual or group</a:t>
                      </a:r>
                      <a:endParaRPr sz="18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00">
                <a:tc>
                  <a:txBody>
                    <a:bodyPr/>
                    <a:lstStyle/>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en-US" sz="2000" b="1" u="none" strike="noStrike" cap="none">
                          <a:solidFill>
                            <a:schemeClr val="dk1"/>
                          </a:solidFill>
                          <a:latin typeface="Arial"/>
                          <a:ea typeface="Arial"/>
                          <a:cs typeface="Arial"/>
                          <a:sym typeface="Arial"/>
                        </a:rPr>
                        <a:t>Highlight </a:t>
                      </a:r>
                      <a:r>
                        <a:rPr lang="en-US" sz="2000" b="0" u="none" strike="noStrike" cap="none">
                          <a:solidFill>
                            <a:schemeClr val="dk1"/>
                          </a:solidFill>
                          <a:latin typeface="Arial"/>
                          <a:ea typeface="Arial"/>
                          <a:cs typeface="Arial"/>
                          <a:sym typeface="Arial"/>
                        </a:rPr>
                        <a:t>of </a:t>
                      </a:r>
                      <a:r>
                        <a:rPr lang="en-US" sz="2000" u="none" strike="noStrike" cap="none">
                          <a:solidFill>
                            <a:schemeClr val="dk1"/>
                          </a:solidFill>
                          <a:latin typeface="Arial"/>
                          <a:ea typeface="Arial"/>
                          <a:cs typeface="Arial"/>
                          <a:sym typeface="Arial"/>
                        </a:rPr>
                        <a:t>multisectoral or One Health approach</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115" name="Google Shape;115;p12" descr="Objectives Icon"/>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116" name="Google Shape;116;p12" descr="Discovery Dialogue "/>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117" name="Google Shape;117;p12" descr="Activity Icon"/>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118" name="Google Shape;118;p12" descr="A picture containing vector graphics&#10;&#10;Description automatically generated"/>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119" name="Google Shape;119;p12"/>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20" name="Google Shape;120;p12"/>
          <p:cNvPicPr preferRelativeResize="0"/>
          <p:nvPr/>
        </p:nvPicPr>
        <p:blipFill rotWithShape="1">
          <a:blip r:embed="rId6">
            <a:alphaModFix/>
          </a:blip>
          <a:srcRect/>
          <a:stretch/>
        </p:blipFill>
        <p:spPr>
          <a:xfrm>
            <a:off x="9722808" y="6330789"/>
            <a:ext cx="1097280" cy="505373"/>
          </a:xfrm>
          <a:prstGeom prst="rect">
            <a:avLst/>
          </a:prstGeom>
          <a:noFill/>
          <a:ln>
            <a:noFill/>
          </a:ln>
        </p:spPr>
      </p:pic>
      <p:pic>
        <p:nvPicPr>
          <p:cNvPr id="121" name="Google Shape;121;p12"/>
          <p:cNvPicPr preferRelativeResize="0"/>
          <p:nvPr/>
        </p:nvPicPr>
        <p:blipFill rotWithShape="1">
          <a:blip r:embed="rId7">
            <a:alphaModFix/>
          </a:blip>
          <a:srcRect/>
          <a:stretch/>
        </p:blipFill>
        <p:spPr>
          <a:xfrm>
            <a:off x="11057248" y="6241802"/>
            <a:ext cx="938147" cy="594360"/>
          </a:xfrm>
          <a:prstGeom prst="rect">
            <a:avLst/>
          </a:prstGeom>
          <a:noFill/>
          <a:ln>
            <a:noFill/>
          </a:ln>
        </p:spPr>
      </p:pic>
      <p:graphicFrame>
        <p:nvGraphicFramePr>
          <p:cNvPr id="122" name="Google Shape;122;p12"/>
          <p:cNvGraphicFramePr/>
          <p:nvPr/>
        </p:nvGraphicFramePr>
        <p:xfrm>
          <a:off x="1505065" y="1917027"/>
          <a:ext cx="3000000" cy="3000000"/>
        </p:xfrm>
        <a:graphic>
          <a:graphicData uri="http://schemas.openxmlformats.org/drawingml/2006/table">
            <a:tbl>
              <a:tblPr>
                <a:noFill/>
                <a:tableStyleId>{6927E56C-45A0-41D0-8B6E-B2BED90814D0}</a:tableStyleId>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5">
                <a:tc>
                  <a:txBody>
                    <a:bodyPr/>
                    <a:lstStyle/>
                    <a:p>
                      <a:pPr marL="0" marR="0" lvl="0" indent="0" algn="ctr" rtl="0">
                        <a:spcBef>
                          <a:spcPts val="0"/>
                        </a:spcBef>
                        <a:spcAft>
                          <a:spcPts val="0"/>
                        </a:spcAft>
                        <a:buClr>
                          <a:schemeClr val="dk1"/>
                        </a:buClr>
                        <a:buSzPts val="2400"/>
                        <a:buFont typeface="Arial"/>
                        <a:buNone/>
                      </a:pPr>
                      <a:r>
                        <a:rPr lang="en-US" sz="2400" b="1" u="none" strike="noStrike" cap="none">
                          <a:solidFill>
                            <a:schemeClr val="dk1"/>
                          </a:solidFill>
                        </a:rPr>
                        <a:t>Icon</a:t>
                      </a:r>
                      <a:endParaRPr sz="1800" b="1" u="none" strike="noStrike" cap="none">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Clr>
                          <a:schemeClr val="dk1"/>
                        </a:buClr>
                        <a:buSzPts val="2400"/>
                        <a:buFont typeface="Arial"/>
                        <a:buNone/>
                      </a:pPr>
                      <a:r>
                        <a:rPr lang="en-US" sz="2400" b="1" u="none" strike="noStrike" cap="none">
                          <a:solidFill>
                            <a:schemeClr val="dk1"/>
                          </a:solidFill>
                        </a:rPr>
                        <a:t>Use</a:t>
                      </a:r>
                      <a:endParaRPr sz="1800" b="1" u="none" strike="noStrike" cap="none">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945050">
                <a:tc>
                  <a:txBody>
                    <a:bodyPr/>
                    <a:lstStyle/>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en-US" sz="2000" b="1" u="none" strike="noStrike" cap="none">
                          <a:solidFill>
                            <a:schemeClr val="dk1"/>
                          </a:solidFill>
                          <a:latin typeface="Arial"/>
                          <a:ea typeface="Arial"/>
                          <a:cs typeface="Arial"/>
                          <a:sym typeface="Arial"/>
                        </a:rPr>
                        <a:t>Objectifs </a:t>
                      </a:r>
                      <a:r>
                        <a:rPr lang="en-US" sz="2000" b="0" u="none" strike="noStrike" cap="none">
                          <a:solidFill>
                            <a:schemeClr val="dk1"/>
                          </a:solidFill>
                          <a:latin typeface="Arial"/>
                          <a:ea typeface="Arial"/>
                          <a:cs typeface="Arial"/>
                          <a:sym typeface="Arial"/>
                        </a:rPr>
                        <a:t>de la leçon</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50">
                <a:tc>
                  <a:txBody>
                    <a:bodyPr/>
                    <a:lstStyle/>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en-US" sz="2000" b="1" u="none" strike="noStrike" cap="none">
                          <a:solidFill>
                            <a:schemeClr val="dk1"/>
                          </a:solidFill>
                          <a:latin typeface="Arial"/>
                          <a:ea typeface="Arial"/>
                          <a:cs typeface="Arial"/>
                          <a:sym typeface="Arial"/>
                        </a:rPr>
                        <a:t>Dialogue de Découverte </a:t>
                      </a:r>
                      <a:r>
                        <a:rPr lang="en-US" sz="2000" u="none" strike="noStrike" cap="none">
                          <a:solidFill>
                            <a:schemeClr val="dk1"/>
                          </a:solidFill>
                          <a:latin typeface="Arial"/>
                          <a:ea typeface="Arial"/>
                          <a:cs typeface="Arial"/>
                          <a:sym typeface="Arial"/>
                        </a:rPr>
                        <a:t>invite le partage d’idées </a:t>
                      </a:r>
                      <a:br>
                        <a:rPr lang="en-US" sz="2000" u="none" strike="noStrike" cap="none">
                          <a:solidFill>
                            <a:schemeClr val="dk1"/>
                          </a:solidFill>
                          <a:latin typeface="Arial"/>
                          <a:ea typeface="Arial"/>
                          <a:cs typeface="Arial"/>
                          <a:sym typeface="Arial"/>
                        </a:rPr>
                      </a:br>
                      <a:r>
                        <a:rPr lang="en-US" sz="2000" u="none" strike="noStrike" cap="none">
                          <a:solidFill>
                            <a:schemeClr val="dk1"/>
                          </a:solidFill>
                          <a:latin typeface="Arial"/>
                          <a:ea typeface="Arial"/>
                          <a:cs typeface="Arial"/>
                          <a:sym typeface="Arial"/>
                        </a:rPr>
                        <a:t>et d’expériences</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5">
                <a:tc>
                  <a:txBody>
                    <a:bodyPr/>
                    <a:lstStyle/>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en-US" sz="2000" b="1" u="none" strike="noStrike" cap="none">
                          <a:solidFill>
                            <a:schemeClr val="dk1"/>
                          </a:solidFill>
                          <a:latin typeface="Arial"/>
                          <a:ea typeface="Arial"/>
                          <a:cs typeface="Arial"/>
                          <a:sym typeface="Arial"/>
                        </a:rPr>
                        <a:t>Activité </a:t>
                      </a:r>
                      <a:r>
                        <a:rPr lang="en-US" sz="2000" b="0" u="none" strike="noStrike" cap="none">
                          <a:solidFill>
                            <a:schemeClr val="dk1"/>
                          </a:solidFill>
                          <a:latin typeface="Arial"/>
                          <a:ea typeface="Arial"/>
                          <a:cs typeface="Arial"/>
                          <a:sym typeface="Arial"/>
                        </a:rPr>
                        <a:t>complétée individuellement ou en groupe</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00">
                <a:tc>
                  <a:txBody>
                    <a:bodyPr/>
                    <a:lstStyle/>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en-US" sz="2000" b="1" u="none" strike="noStrike" cap="none">
                          <a:solidFill>
                            <a:schemeClr val="dk1"/>
                          </a:solidFill>
                          <a:latin typeface="Arial"/>
                          <a:ea typeface="Arial"/>
                          <a:cs typeface="Arial"/>
                          <a:sym typeface="Arial"/>
                        </a:rPr>
                        <a:t>Point Saillant </a:t>
                      </a:r>
                      <a:r>
                        <a:rPr lang="en-US" sz="2000" b="0" u="none" strike="noStrike" cap="none">
                          <a:solidFill>
                            <a:schemeClr val="dk1"/>
                          </a:solidFill>
                          <a:latin typeface="Arial"/>
                          <a:ea typeface="Arial"/>
                          <a:cs typeface="Arial"/>
                          <a:sym typeface="Arial"/>
                        </a:rPr>
                        <a:t>d’une approche </a:t>
                      </a:r>
                      <a:r>
                        <a:rPr lang="en-US" sz="2000" u="none" strike="noStrike" cap="none">
                          <a:solidFill>
                            <a:schemeClr val="dk1"/>
                          </a:solidFill>
                          <a:latin typeface="Arial"/>
                          <a:ea typeface="Arial"/>
                          <a:cs typeface="Arial"/>
                          <a:sym typeface="Arial"/>
                        </a:rPr>
                        <a:t>multisectorielle </a:t>
                      </a:r>
                      <a:br>
                        <a:rPr lang="en-US" sz="2000" u="none" strike="noStrike" cap="none">
                          <a:solidFill>
                            <a:schemeClr val="dk1"/>
                          </a:solidFill>
                          <a:latin typeface="Arial"/>
                          <a:ea typeface="Arial"/>
                          <a:cs typeface="Arial"/>
                          <a:sym typeface="Arial"/>
                        </a:rPr>
                      </a:br>
                      <a:r>
                        <a:rPr lang="en-US" sz="2000" u="none" strike="noStrike" cap="none">
                          <a:solidFill>
                            <a:schemeClr val="dk1"/>
                          </a:solidFill>
                          <a:latin typeface="Arial"/>
                          <a:ea typeface="Arial"/>
                          <a:cs typeface="Arial"/>
                          <a:sym typeface="Arial"/>
                        </a:rPr>
                        <a:t>ou Une Seule Santé</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Objectives">
  <p:cSld name="Objectives">
    <p:spTree>
      <p:nvGrpSpPr>
        <p:cNvPr id="1" name="Shape 123"/>
        <p:cNvGrpSpPr/>
        <p:nvPr/>
      </p:nvGrpSpPr>
      <p:grpSpPr>
        <a:xfrm>
          <a:off x="0" y="0"/>
          <a:ext cx="0" cy="0"/>
          <a:chOff x="0" y="0"/>
          <a:chExt cx="0" cy="0"/>
        </a:xfrm>
      </p:grpSpPr>
      <p:pic>
        <p:nvPicPr>
          <p:cNvPr id="124" name="Google Shape;124;p13" descr="Objectives Icon"/>
          <p:cNvPicPr preferRelativeResize="0"/>
          <p:nvPr/>
        </p:nvPicPr>
        <p:blipFill rotWithShape="1">
          <a:blip r:embed="rId2">
            <a:alphaModFix/>
          </a:blip>
          <a:srcRect/>
          <a:stretch/>
        </p:blipFill>
        <p:spPr>
          <a:xfrm>
            <a:off x="10883960" y="146159"/>
            <a:ext cx="939679" cy="895132"/>
          </a:xfrm>
          <a:prstGeom prst="rect">
            <a:avLst/>
          </a:prstGeom>
          <a:noFill/>
          <a:ln>
            <a:noFill/>
          </a:ln>
        </p:spPr>
      </p:pic>
      <p:sp>
        <p:nvSpPr>
          <p:cNvPr id="125" name="Google Shape;125;p13"/>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5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26" name="Google Shape;126;p13"/>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27" name="Google Shape;127;p13"/>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400" b="0" i="0" u="none" strike="noStrike" cap="none">
                <a:solidFill>
                  <a:schemeClr val="dk1"/>
                </a:solidFill>
                <a:latin typeface="Libre Franklin Medium"/>
                <a:ea typeface="Libre Franklin Medium"/>
                <a:cs typeface="Libre Franklin Medium"/>
                <a:sym typeface="Libre Franklin Medium"/>
              </a:rPr>
              <a:t>Learning Objectives</a:t>
            </a:r>
            <a:endParaRPr sz="1800">
              <a:solidFill>
                <a:schemeClr val="dk1"/>
              </a:solidFill>
              <a:latin typeface="Arial"/>
              <a:ea typeface="Arial"/>
              <a:cs typeface="Arial"/>
              <a:sym typeface="Arial"/>
            </a:endParaRPr>
          </a:p>
        </p:txBody>
      </p:sp>
      <p:sp>
        <p:nvSpPr>
          <p:cNvPr id="128" name="Google Shape;128;p13"/>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29" name="Google Shape;129;p13"/>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30" name="Google Shape;130;p13"/>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urveillance Cycle">
  <p:cSld name="Surveillance Cycle">
    <p:spTree>
      <p:nvGrpSpPr>
        <p:cNvPr id="1" name="Shape 131"/>
        <p:cNvGrpSpPr/>
        <p:nvPr/>
      </p:nvGrpSpPr>
      <p:grpSpPr>
        <a:xfrm>
          <a:off x="0" y="0"/>
          <a:ext cx="0" cy="0"/>
          <a:chOff x="0" y="0"/>
          <a:chExt cx="0" cy="0"/>
        </a:xfrm>
      </p:grpSpPr>
      <p:sp>
        <p:nvSpPr>
          <p:cNvPr id="132" name="Google Shape;132;p14"/>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400" b="0" i="0" u="none" strike="noStrike" cap="none">
                <a:solidFill>
                  <a:schemeClr val="dk1"/>
                </a:solidFill>
                <a:latin typeface="Libre Franklin Medium"/>
                <a:ea typeface="Libre Franklin Medium"/>
                <a:cs typeface="Libre Franklin Medium"/>
                <a:sym typeface="Libre Franklin Medium"/>
              </a:rPr>
              <a:t>Public Health Surveillance Cycle</a:t>
            </a:r>
            <a:endParaRPr sz="1800">
              <a:solidFill>
                <a:schemeClr val="dk1"/>
              </a:solidFill>
              <a:latin typeface="Arial"/>
              <a:ea typeface="Arial"/>
              <a:cs typeface="Arial"/>
              <a:sym typeface="Arial"/>
            </a:endParaRPr>
          </a:p>
        </p:txBody>
      </p:sp>
      <p:sp>
        <p:nvSpPr>
          <p:cNvPr id="133" name="Google Shape;133;p14"/>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34" name="Google Shape;134;p14"/>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35" name="Google Shape;135;p14"/>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36" name="Google Shape;136;p14"/>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1_Surveillance Cycle_French">
  <p:cSld name="1_Surveillance Cycle_French">
    <p:spTree>
      <p:nvGrpSpPr>
        <p:cNvPr id="1" name="Shape 137"/>
        <p:cNvGrpSpPr/>
        <p:nvPr/>
      </p:nvGrpSpPr>
      <p:grpSpPr>
        <a:xfrm>
          <a:off x="0" y="0"/>
          <a:ext cx="0" cy="0"/>
          <a:chOff x="0" y="0"/>
          <a:chExt cx="0" cy="0"/>
        </a:xfrm>
      </p:grpSpPr>
      <p:sp>
        <p:nvSpPr>
          <p:cNvPr id="138" name="Google Shape;138;p15"/>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400" b="0" i="0" u="none" strike="noStrike" cap="none">
                <a:solidFill>
                  <a:schemeClr val="dk1"/>
                </a:solidFill>
                <a:latin typeface="Libre Franklin Medium"/>
                <a:ea typeface="Libre Franklin Medium"/>
                <a:cs typeface="Libre Franklin Medium"/>
                <a:sym typeface="Libre Franklin Medium"/>
              </a:rPr>
              <a:t>Cycle de surveillance de la santé publique</a:t>
            </a:r>
            <a:endParaRPr sz="4400">
              <a:solidFill>
                <a:schemeClr val="dk1"/>
              </a:solidFill>
              <a:latin typeface="Arial"/>
              <a:ea typeface="Arial"/>
              <a:cs typeface="Arial"/>
              <a:sym typeface="Arial"/>
            </a:endParaRPr>
          </a:p>
        </p:txBody>
      </p:sp>
      <p:sp>
        <p:nvSpPr>
          <p:cNvPr id="139" name="Google Shape;139;p15"/>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40" name="Google Shape;140;p15"/>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41" name="Google Shape;141;p15"/>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42" name="Google Shape;142;p15"/>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urveillance Cycle + Monitor">
  <p:cSld name="Surveillance Cycle + Monitor">
    <p:spTree>
      <p:nvGrpSpPr>
        <p:cNvPr id="1" name="Shape 143"/>
        <p:cNvGrpSpPr/>
        <p:nvPr/>
      </p:nvGrpSpPr>
      <p:grpSpPr>
        <a:xfrm>
          <a:off x="0" y="0"/>
          <a:ext cx="0" cy="0"/>
          <a:chOff x="0" y="0"/>
          <a:chExt cx="0" cy="0"/>
        </a:xfrm>
      </p:grpSpPr>
      <p:sp>
        <p:nvSpPr>
          <p:cNvPr id="144" name="Google Shape;144;p16"/>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400" b="0" i="0" u="none" strike="noStrike" cap="none">
                <a:solidFill>
                  <a:schemeClr val="dk1"/>
                </a:solidFill>
                <a:latin typeface="Libre Franklin Medium"/>
                <a:ea typeface="Libre Franklin Medium"/>
                <a:cs typeface="Libre Franklin Medium"/>
                <a:sym typeface="Libre Franklin Medium"/>
              </a:rPr>
              <a:t>Public Health Surveillance Cycle</a:t>
            </a:r>
            <a:endParaRPr sz="1800">
              <a:solidFill>
                <a:schemeClr val="dk1"/>
              </a:solidFill>
              <a:latin typeface="Arial"/>
              <a:ea typeface="Arial"/>
              <a:cs typeface="Arial"/>
              <a:sym typeface="Arial"/>
            </a:endParaRPr>
          </a:p>
        </p:txBody>
      </p:sp>
      <p:sp>
        <p:nvSpPr>
          <p:cNvPr id="145" name="Google Shape;145;p16"/>
          <p:cNvSpPr/>
          <p:nvPr/>
        </p:nvSpPr>
        <p:spPr>
          <a:xfrm>
            <a:off x="3057525" y="1857375"/>
            <a:ext cx="6486525" cy="4100513"/>
          </a:xfrm>
          <a:prstGeom prst="ellipse">
            <a:avLst/>
          </a:prstGeom>
          <a:solidFill>
            <a:srgbClr val="C4E0B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46" name="Google Shape;146;p16"/>
          <p:cNvSpPr txBox="1"/>
          <p:nvPr/>
        </p:nvSpPr>
        <p:spPr>
          <a:xfrm>
            <a:off x="3914774" y="3353633"/>
            <a:ext cx="4772025" cy="110799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6600" b="1">
                <a:solidFill>
                  <a:srgbClr val="00943B"/>
                </a:solidFill>
                <a:latin typeface="Arial"/>
                <a:ea typeface="Arial"/>
                <a:cs typeface="Arial"/>
                <a:sym typeface="Arial"/>
              </a:rPr>
              <a:t>MONITOR</a:t>
            </a:r>
            <a:endParaRPr/>
          </a:p>
        </p:txBody>
      </p:sp>
      <p:sp>
        <p:nvSpPr>
          <p:cNvPr id="147" name="Google Shape;147;p16"/>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48" name="Google Shape;148;p16"/>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49" name="Google Shape;149;p16"/>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50" name="Google Shape;150;p16"/>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1_Surveillance Cycle + Monitor_French">
  <p:cSld name="1_Surveillance Cycle + Monitor_French">
    <p:spTree>
      <p:nvGrpSpPr>
        <p:cNvPr id="1" name="Shape 151"/>
        <p:cNvGrpSpPr/>
        <p:nvPr/>
      </p:nvGrpSpPr>
      <p:grpSpPr>
        <a:xfrm>
          <a:off x="0" y="0"/>
          <a:ext cx="0" cy="0"/>
          <a:chOff x="0" y="0"/>
          <a:chExt cx="0" cy="0"/>
        </a:xfrm>
      </p:grpSpPr>
      <p:sp>
        <p:nvSpPr>
          <p:cNvPr id="152" name="Google Shape;152;p17"/>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400" b="0" i="0" u="none" strike="noStrike" cap="none">
                <a:solidFill>
                  <a:schemeClr val="dk1"/>
                </a:solidFill>
                <a:latin typeface="Libre Franklin Medium"/>
                <a:ea typeface="Libre Franklin Medium"/>
                <a:cs typeface="Libre Franklin Medium"/>
                <a:sym typeface="Libre Franklin Medium"/>
              </a:rPr>
              <a:t>Cycle de surveillance de la santé publique</a:t>
            </a:r>
            <a:endParaRPr sz="4400">
              <a:solidFill>
                <a:schemeClr val="dk1"/>
              </a:solidFill>
              <a:latin typeface="Arial"/>
              <a:ea typeface="Arial"/>
              <a:cs typeface="Arial"/>
              <a:sym typeface="Arial"/>
            </a:endParaRPr>
          </a:p>
        </p:txBody>
      </p:sp>
      <p:sp>
        <p:nvSpPr>
          <p:cNvPr id="153" name="Google Shape;153;p17"/>
          <p:cNvSpPr/>
          <p:nvPr/>
        </p:nvSpPr>
        <p:spPr>
          <a:xfrm>
            <a:off x="3057525" y="1857375"/>
            <a:ext cx="6486525" cy="4100513"/>
          </a:xfrm>
          <a:prstGeom prst="ellipse">
            <a:avLst/>
          </a:prstGeom>
          <a:solidFill>
            <a:srgbClr val="C4E0B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4" name="Google Shape;154;p17"/>
          <p:cNvSpPr txBox="1"/>
          <p:nvPr/>
        </p:nvSpPr>
        <p:spPr>
          <a:xfrm>
            <a:off x="3357818" y="3353633"/>
            <a:ext cx="6060499" cy="110799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6600" b="1">
                <a:solidFill>
                  <a:srgbClr val="00943B"/>
                </a:solidFill>
                <a:latin typeface="Arial"/>
                <a:ea typeface="Arial"/>
                <a:cs typeface="Arial"/>
                <a:sym typeface="Arial"/>
              </a:rPr>
              <a:t>SURVEILLER</a:t>
            </a:r>
            <a:endParaRPr/>
          </a:p>
        </p:txBody>
      </p:sp>
      <p:sp>
        <p:nvSpPr>
          <p:cNvPr id="155" name="Google Shape;155;p17"/>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6" name="Google Shape;156;p17"/>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57" name="Google Shape;157;p17"/>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58" name="Google Shape;158;p17"/>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1_Discovery_Dialogue">
  <p:cSld name="1_Discovery_Dialogue">
    <p:spTree>
      <p:nvGrpSpPr>
        <p:cNvPr id="1" name="Shape 159"/>
        <p:cNvGrpSpPr/>
        <p:nvPr/>
      </p:nvGrpSpPr>
      <p:grpSpPr>
        <a:xfrm>
          <a:off x="0" y="0"/>
          <a:ext cx="0" cy="0"/>
          <a:chOff x="0" y="0"/>
          <a:chExt cx="0" cy="0"/>
        </a:xfrm>
      </p:grpSpPr>
      <p:pic>
        <p:nvPicPr>
          <p:cNvPr id="160" name="Google Shape;160;p18" descr="Discovery Dialogue "/>
          <p:cNvPicPr preferRelativeResize="0"/>
          <p:nvPr/>
        </p:nvPicPr>
        <p:blipFill rotWithShape="1">
          <a:blip r:embed="rId2">
            <a:alphaModFix/>
          </a:blip>
          <a:srcRect/>
          <a:stretch/>
        </p:blipFill>
        <p:spPr>
          <a:xfrm>
            <a:off x="10883961" y="146159"/>
            <a:ext cx="939678" cy="939678"/>
          </a:xfrm>
          <a:prstGeom prst="rect">
            <a:avLst/>
          </a:prstGeom>
          <a:noFill/>
          <a:ln>
            <a:noFill/>
          </a:ln>
        </p:spPr>
      </p:pic>
      <p:sp>
        <p:nvSpPr>
          <p:cNvPr id="161" name="Google Shape;161;p18"/>
          <p:cNvSpPr txBox="1">
            <a:spLocks noGrp="1"/>
          </p:cNvSpPr>
          <p:nvPr>
            <p:ph type="title"/>
          </p:nvPr>
        </p:nvSpPr>
        <p:spPr>
          <a:xfrm>
            <a:off x="838200" y="447675"/>
            <a:ext cx="9752215" cy="800100"/>
          </a:xfrm>
          <a:prstGeom prst="rect">
            <a:avLst/>
          </a:prstGeom>
          <a:solidFill>
            <a:srgbClr val="E7C2F6"/>
          </a:solid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62" name="Google Shape;162;p18"/>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63" name="Google Shape;163;p18"/>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64" name="Google Shape;164;p18"/>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65" name="Google Shape;165;p18"/>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66" name="Google Shape;166;p18"/>
          <p:cNvPicPr preferRelativeResize="0"/>
          <p:nvPr/>
        </p:nvPicPr>
        <p:blipFill rotWithShape="1">
          <a:blip r:embed="rId4">
            <a:alphaModFix/>
          </a:blip>
          <a:srcRect/>
          <a:stretch/>
        </p:blipFill>
        <p:spPr>
          <a:xfrm>
            <a:off x="11057248" y="6241802"/>
            <a:ext cx="938147" cy="594360"/>
          </a:xfrm>
          <a:prstGeom prst="rect">
            <a:avLst/>
          </a:prstGeom>
          <a:noFill/>
          <a:ln>
            <a:noFill/>
          </a:ln>
        </p:spPr>
      </p:pic>
      <p:sp>
        <p:nvSpPr>
          <p:cNvPr id="167" name="Google Shape;167;p18"/>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68" name="Google Shape;168;p18"/>
          <p:cNvPicPr preferRelativeResize="0"/>
          <p:nvPr/>
        </p:nvPicPr>
        <p:blipFill rotWithShape="1">
          <a:blip r:embed="rId4">
            <a:alphaModFix/>
          </a:blip>
          <a:srcRect/>
          <a:stretch/>
        </p:blipFill>
        <p:spPr>
          <a:xfrm>
            <a:off x="11092831" y="6214006"/>
            <a:ext cx="938147" cy="594360"/>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Activity">
  <p:cSld name="Activity">
    <p:spTree>
      <p:nvGrpSpPr>
        <p:cNvPr id="1" name="Shape 169"/>
        <p:cNvGrpSpPr/>
        <p:nvPr/>
      </p:nvGrpSpPr>
      <p:grpSpPr>
        <a:xfrm>
          <a:off x="0" y="0"/>
          <a:ext cx="0" cy="0"/>
          <a:chOff x="0" y="0"/>
          <a:chExt cx="0" cy="0"/>
        </a:xfrm>
      </p:grpSpPr>
      <p:sp>
        <p:nvSpPr>
          <p:cNvPr id="170" name="Google Shape;170;p19"/>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71" name="Google Shape;171;p19"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172" name="Google Shape;172;p19"/>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73" name="Google Shape;173;p19"/>
          <p:cNvSpPr txBox="1"/>
          <p:nvPr/>
        </p:nvSpPr>
        <p:spPr>
          <a:xfrm>
            <a:off x="1007013" y="2951946"/>
            <a:ext cx="10177974" cy="954107"/>
          </a:xfrm>
          <a:prstGeom prst="rect">
            <a:avLst/>
          </a:prstGeom>
          <a:noFill/>
          <a:ln w="38100" cap="flat" cmpd="sng">
            <a:solidFill>
              <a:srgbClr val="001402"/>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800">
                <a:solidFill>
                  <a:schemeClr val="dk1"/>
                </a:solidFill>
                <a:latin typeface="Arial"/>
                <a:ea typeface="Arial"/>
                <a:cs typeface="Arial"/>
                <a:sym typeface="Arial"/>
              </a:rPr>
              <a:t>To complete the exercise, </a:t>
            </a:r>
            <a:endParaRPr/>
          </a:p>
          <a:p>
            <a:pPr marL="0" marR="0" lvl="0" indent="0" algn="ctr" rtl="0">
              <a:spcBef>
                <a:spcPts val="0"/>
              </a:spcBef>
              <a:spcAft>
                <a:spcPts val="0"/>
              </a:spcAft>
              <a:buNone/>
            </a:pPr>
            <a:r>
              <a:rPr lang="en-US" sz="2800">
                <a:solidFill>
                  <a:schemeClr val="dk1"/>
                </a:solidFill>
                <a:latin typeface="Arial"/>
                <a:ea typeface="Arial"/>
                <a:cs typeface="Arial"/>
                <a:sym typeface="Arial"/>
              </a:rPr>
              <a:t>please turn to your Participant Exercise Book.</a:t>
            </a:r>
            <a:endParaRPr sz="2800" strike="sngStrike">
              <a:solidFill>
                <a:schemeClr val="dk1"/>
              </a:solidFill>
              <a:latin typeface="Arial"/>
              <a:ea typeface="Arial"/>
              <a:cs typeface="Arial"/>
              <a:sym typeface="Arial"/>
            </a:endParaRPr>
          </a:p>
        </p:txBody>
      </p:sp>
      <p:sp>
        <p:nvSpPr>
          <p:cNvPr id="174" name="Google Shape;174;p19"/>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75" name="Google Shape;175;p19"/>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76" name="Google Shape;176;p19"/>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2_Activity_French">
  <p:cSld name="2_Activity_French">
    <p:spTree>
      <p:nvGrpSpPr>
        <p:cNvPr id="1" name="Shape 177"/>
        <p:cNvGrpSpPr/>
        <p:nvPr/>
      </p:nvGrpSpPr>
      <p:grpSpPr>
        <a:xfrm>
          <a:off x="0" y="0"/>
          <a:ext cx="0" cy="0"/>
          <a:chOff x="0" y="0"/>
          <a:chExt cx="0" cy="0"/>
        </a:xfrm>
      </p:grpSpPr>
      <p:sp>
        <p:nvSpPr>
          <p:cNvPr id="178" name="Google Shape;178;p20"/>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79" name="Google Shape;179;p20"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180" name="Google Shape;180;p20"/>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81" name="Google Shape;181;p20"/>
          <p:cNvSpPr txBox="1"/>
          <p:nvPr/>
        </p:nvSpPr>
        <p:spPr>
          <a:xfrm>
            <a:off x="1007013" y="2951946"/>
            <a:ext cx="10177974" cy="954107"/>
          </a:xfrm>
          <a:prstGeom prst="rect">
            <a:avLst/>
          </a:prstGeom>
          <a:noFill/>
          <a:ln w="38100" cap="flat" cmpd="sng">
            <a:solidFill>
              <a:srgbClr val="001402"/>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800">
                <a:solidFill>
                  <a:schemeClr val="dk1"/>
                </a:solidFill>
                <a:latin typeface="Arial"/>
                <a:ea typeface="Arial"/>
                <a:cs typeface="Arial"/>
                <a:sym typeface="Arial"/>
              </a:rPr>
              <a:t>Pour réaliser l'exercice,</a:t>
            </a:r>
            <a:br>
              <a:rPr lang="en-US" sz="2800">
                <a:solidFill>
                  <a:schemeClr val="dk1"/>
                </a:solidFill>
                <a:latin typeface="Arial"/>
                <a:ea typeface="Arial"/>
                <a:cs typeface="Arial"/>
                <a:sym typeface="Arial"/>
              </a:rPr>
            </a:br>
            <a:r>
              <a:rPr lang="en-US" sz="2800">
                <a:solidFill>
                  <a:schemeClr val="dk1"/>
                </a:solidFill>
                <a:latin typeface="Arial"/>
                <a:ea typeface="Arial"/>
                <a:cs typeface="Arial"/>
                <a:sym typeface="Arial"/>
              </a:rPr>
              <a:t>veuillez consulter le cahier d'exercices du participant.</a:t>
            </a:r>
            <a:endParaRPr sz="2800" strike="sngStrike">
              <a:solidFill>
                <a:schemeClr val="dk1"/>
              </a:solidFill>
              <a:latin typeface="Arial"/>
              <a:ea typeface="Arial"/>
              <a:cs typeface="Arial"/>
              <a:sym typeface="Arial"/>
            </a:endParaRPr>
          </a:p>
        </p:txBody>
      </p:sp>
      <p:sp>
        <p:nvSpPr>
          <p:cNvPr id="182" name="Google Shape;182;p20"/>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83" name="Google Shape;183;p20"/>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84" name="Google Shape;184;p20"/>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3_Custom Layout_French">
  <p:cSld name="3_Custom Layout_French">
    <p:spTree>
      <p:nvGrpSpPr>
        <p:cNvPr id="1" name="Shape 26"/>
        <p:cNvGrpSpPr/>
        <p:nvPr/>
      </p:nvGrpSpPr>
      <p:grpSpPr>
        <a:xfrm>
          <a:off x="0" y="0"/>
          <a:ext cx="0" cy="0"/>
          <a:chOff x="0" y="0"/>
          <a:chExt cx="0" cy="0"/>
        </a:xfrm>
      </p:grpSpPr>
      <p:sp>
        <p:nvSpPr>
          <p:cNvPr id="27" name="Google Shape;27;p3"/>
          <p:cNvSpPr txBox="1"/>
          <p:nvPr/>
        </p:nvSpPr>
        <p:spPr>
          <a:xfrm>
            <a:off x="838200" y="422510"/>
            <a:ext cx="7432964"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400" b="0" i="0" u="none" strike="noStrike" cap="none">
                <a:solidFill>
                  <a:schemeClr val="dk1"/>
                </a:solidFill>
                <a:latin typeface="Franklin Gothic Medium" panose="020B0603020102020204" pitchFamily="34" charset="0"/>
                <a:ea typeface="Libre Franklin Medium"/>
                <a:cs typeface="Libre Franklin Medium"/>
                <a:sym typeface="Libre Franklin Medium"/>
              </a:rPr>
              <a:t>Clé des icônes de cours</a:t>
            </a:r>
            <a:endParaRPr sz="4400">
              <a:solidFill>
                <a:schemeClr val="dk1"/>
              </a:solidFill>
              <a:latin typeface="Franklin Gothic Medium" panose="020B0603020102020204" pitchFamily="34" charset="0"/>
              <a:ea typeface="Arial"/>
              <a:cs typeface="Arial"/>
              <a:sym typeface="Arial"/>
            </a:endParaRPr>
          </a:p>
        </p:txBody>
      </p:sp>
      <p:sp>
        <p:nvSpPr>
          <p:cNvPr id="28" name="Google Shape;28;p3"/>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aphicFrame>
        <p:nvGraphicFramePr>
          <p:cNvPr id="29" name="Google Shape;29;p3"/>
          <p:cNvGraphicFramePr/>
          <p:nvPr/>
        </p:nvGraphicFramePr>
        <p:xfrm>
          <a:off x="1505065" y="1917027"/>
          <a:ext cx="9181875" cy="4276750"/>
        </p:xfrm>
        <a:graphic>
          <a:graphicData uri="http://schemas.openxmlformats.org/drawingml/2006/table">
            <a:tbl>
              <a:tblPr>
                <a:noFill/>
                <a:tableStyleId>{6927E56C-45A0-41D0-8B6E-B2BED90814D0}</a:tableStyleId>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5">
                <a:tc>
                  <a:txBody>
                    <a:bodyPr/>
                    <a:lstStyle/>
                    <a:p>
                      <a:pPr marL="0" marR="0" lvl="0" indent="0" algn="ctr" rtl="0">
                        <a:spcBef>
                          <a:spcPts val="0"/>
                        </a:spcBef>
                        <a:spcAft>
                          <a:spcPts val="0"/>
                        </a:spcAft>
                        <a:buClr>
                          <a:schemeClr val="dk1"/>
                        </a:buClr>
                        <a:buSzPts val="2400"/>
                        <a:buFont typeface="Arial"/>
                        <a:buNone/>
                      </a:pPr>
                      <a:r>
                        <a:rPr lang="en-US" sz="2400" b="1" u="none" strike="noStrike" cap="none">
                          <a:solidFill>
                            <a:schemeClr val="dk1"/>
                          </a:solidFill>
                        </a:rPr>
                        <a:t>Icône</a:t>
                      </a:r>
                      <a:endParaRPr sz="2400" b="1" u="none" strike="noStrike" cap="none">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Clr>
                          <a:schemeClr val="dk1"/>
                        </a:buClr>
                        <a:buSzPts val="2400"/>
                        <a:buFont typeface="Arial"/>
                        <a:buNone/>
                      </a:pPr>
                      <a:r>
                        <a:rPr lang="en-US" sz="2400" b="1" u="none" strike="noStrike" cap="none">
                          <a:solidFill>
                            <a:schemeClr val="dk1"/>
                          </a:solidFill>
                        </a:rPr>
                        <a:t>Utilisation</a:t>
                      </a:r>
                      <a:endParaRPr sz="2400" b="1" u="none" strike="noStrike" cap="none">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945050">
                <a:tc>
                  <a:txBody>
                    <a:bodyPr/>
                    <a:lstStyle/>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en-US" sz="2000" b="1" u="none" strike="noStrike" cap="none">
                          <a:solidFill>
                            <a:schemeClr val="dk1"/>
                          </a:solidFill>
                          <a:latin typeface="Arial"/>
                          <a:ea typeface="Arial"/>
                          <a:cs typeface="Arial"/>
                          <a:sym typeface="Arial"/>
                        </a:rPr>
                        <a:t>Objectifs </a:t>
                      </a:r>
                      <a:r>
                        <a:rPr lang="en-US" sz="2000" b="0" u="none" strike="noStrike" cap="none">
                          <a:solidFill>
                            <a:schemeClr val="dk1"/>
                          </a:solidFill>
                          <a:latin typeface="Arial"/>
                          <a:ea typeface="Arial"/>
                          <a:cs typeface="Arial"/>
                          <a:sym typeface="Arial"/>
                        </a:rPr>
                        <a:t>de la leçon</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50">
                <a:tc>
                  <a:txBody>
                    <a:bodyPr/>
                    <a:lstStyle/>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en-US" sz="2000" b="1" u="none" strike="noStrike" cap="none">
                          <a:solidFill>
                            <a:schemeClr val="dk1"/>
                          </a:solidFill>
                          <a:latin typeface="Arial"/>
                          <a:ea typeface="Arial"/>
                          <a:cs typeface="Arial"/>
                          <a:sym typeface="Arial"/>
                        </a:rPr>
                        <a:t>Dialogue de découverte </a:t>
                      </a:r>
                      <a:r>
                        <a:rPr lang="en-US" sz="2000" u="none" strike="noStrike" cap="none">
                          <a:solidFill>
                            <a:schemeClr val="dk1"/>
                          </a:solidFill>
                          <a:latin typeface="Arial"/>
                          <a:ea typeface="Arial"/>
                          <a:cs typeface="Arial"/>
                          <a:sym typeface="Arial"/>
                        </a:rPr>
                        <a:t>invite le partage d’idées </a:t>
                      </a:r>
                      <a:br>
                        <a:rPr lang="en-US" sz="2000" u="none" strike="noStrike" cap="none">
                          <a:solidFill>
                            <a:schemeClr val="dk1"/>
                          </a:solidFill>
                          <a:latin typeface="Arial"/>
                          <a:ea typeface="Arial"/>
                          <a:cs typeface="Arial"/>
                          <a:sym typeface="Arial"/>
                        </a:rPr>
                      </a:br>
                      <a:r>
                        <a:rPr lang="en-US" sz="2000" u="none" strike="noStrike" cap="none">
                          <a:solidFill>
                            <a:schemeClr val="dk1"/>
                          </a:solidFill>
                          <a:latin typeface="Arial"/>
                          <a:ea typeface="Arial"/>
                          <a:cs typeface="Arial"/>
                          <a:sym typeface="Arial"/>
                        </a:rPr>
                        <a:t>et d’expériences</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5">
                <a:tc>
                  <a:txBody>
                    <a:bodyPr/>
                    <a:lstStyle/>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en-US" sz="2000" b="1" u="none" strike="noStrike" cap="none">
                          <a:solidFill>
                            <a:schemeClr val="dk1"/>
                          </a:solidFill>
                          <a:latin typeface="Arial"/>
                          <a:ea typeface="Arial"/>
                          <a:cs typeface="Arial"/>
                          <a:sym typeface="Arial"/>
                        </a:rPr>
                        <a:t>Activité </a:t>
                      </a:r>
                      <a:r>
                        <a:rPr lang="en-US" sz="2000" b="0" u="none" strike="noStrike" cap="none">
                          <a:solidFill>
                            <a:schemeClr val="dk1"/>
                          </a:solidFill>
                          <a:latin typeface="Arial"/>
                          <a:ea typeface="Arial"/>
                          <a:cs typeface="Arial"/>
                          <a:sym typeface="Arial"/>
                        </a:rPr>
                        <a:t>complétée individuellement ou en groupe</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00">
                <a:tc>
                  <a:txBody>
                    <a:bodyPr/>
                    <a:lstStyle/>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en-US" sz="2000" b="1" u="none" strike="noStrike" cap="none">
                          <a:solidFill>
                            <a:schemeClr val="dk1"/>
                          </a:solidFill>
                          <a:latin typeface="Arial"/>
                          <a:ea typeface="Arial"/>
                          <a:cs typeface="Arial"/>
                          <a:sym typeface="Arial"/>
                        </a:rPr>
                        <a:t>Point saillant </a:t>
                      </a:r>
                      <a:r>
                        <a:rPr lang="en-US" sz="2000" b="0" u="none" strike="noStrike" cap="none">
                          <a:solidFill>
                            <a:schemeClr val="dk1"/>
                          </a:solidFill>
                          <a:latin typeface="Arial"/>
                          <a:ea typeface="Arial"/>
                          <a:cs typeface="Arial"/>
                          <a:sym typeface="Arial"/>
                        </a:rPr>
                        <a:t>d’une approche </a:t>
                      </a:r>
                      <a:r>
                        <a:rPr lang="en-US" sz="2000" u="none" strike="noStrike" cap="none">
                          <a:solidFill>
                            <a:schemeClr val="dk1"/>
                          </a:solidFill>
                          <a:latin typeface="Arial"/>
                          <a:ea typeface="Arial"/>
                          <a:cs typeface="Arial"/>
                          <a:sym typeface="Arial"/>
                        </a:rPr>
                        <a:t>multisectorielle </a:t>
                      </a:r>
                      <a:br>
                        <a:rPr lang="en-US" sz="2000" u="none" strike="noStrike" cap="none">
                          <a:solidFill>
                            <a:schemeClr val="dk1"/>
                          </a:solidFill>
                          <a:latin typeface="Arial"/>
                          <a:ea typeface="Arial"/>
                          <a:cs typeface="Arial"/>
                          <a:sym typeface="Arial"/>
                        </a:rPr>
                      </a:br>
                      <a:r>
                        <a:rPr lang="en-US" sz="2000" u="none" strike="noStrike" cap="none">
                          <a:solidFill>
                            <a:schemeClr val="dk1"/>
                          </a:solidFill>
                          <a:latin typeface="Arial"/>
                          <a:ea typeface="Arial"/>
                          <a:cs typeface="Arial"/>
                          <a:sym typeface="Arial"/>
                        </a:rPr>
                        <a:t>ou Une Seule Santé</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30" name="Google Shape;30;p3" descr="Objectives Icon"/>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31" name="Google Shape;31;p3" descr="Discovery Dialogue "/>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32" name="Google Shape;32;p3" descr="Activity Icon"/>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33" name="Google Shape;33;p3" descr="A picture containing vector graphics&#10;&#10;Description automatically generated"/>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34" name="Google Shape;34;p3"/>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35" name="Google Shape;35;p3"/>
          <p:cNvPicPr preferRelativeResize="0"/>
          <p:nvPr/>
        </p:nvPicPr>
        <p:blipFill rotWithShape="1">
          <a:blip r:embed="rId6">
            <a:alphaModFix/>
          </a:blip>
          <a:srcRect/>
          <a:stretch/>
        </p:blipFill>
        <p:spPr>
          <a:xfrm>
            <a:off x="9722808" y="6330789"/>
            <a:ext cx="1097280" cy="505373"/>
          </a:xfrm>
          <a:prstGeom prst="rect">
            <a:avLst/>
          </a:prstGeom>
          <a:noFill/>
          <a:ln>
            <a:noFill/>
          </a:ln>
        </p:spPr>
      </p:pic>
      <p:pic>
        <p:nvPicPr>
          <p:cNvPr id="36" name="Google Shape;36;p3"/>
          <p:cNvPicPr preferRelativeResize="0"/>
          <p:nvPr/>
        </p:nvPicPr>
        <p:blipFill rotWithShape="1">
          <a:blip r:embed="rId7">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Activity_Blank">
  <p:cSld name="Activity_Blank">
    <p:spTree>
      <p:nvGrpSpPr>
        <p:cNvPr id="1" name="Shape 185"/>
        <p:cNvGrpSpPr/>
        <p:nvPr/>
      </p:nvGrpSpPr>
      <p:grpSpPr>
        <a:xfrm>
          <a:off x="0" y="0"/>
          <a:ext cx="0" cy="0"/>
          <a:chOff x="0" y="0"/>
          <a:chExt cx="0" cy="0"/>
        </a:xfrm>
      </p:grpSpPr>
      <p:pic>
        <p:nvPicPr>
          <p:cNvPr id="186" name="Google Shape;186;p21"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187" name="Google Shape;187;p21"/>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88" name="Google Shape;188;p21"/>
          <p:cNvSpPr txBox="1">
            <a:spLocks noGrp="1"/>
          </p:cNvSpPr>
          <p:nvPr>
            <p:ph type="title"/>
          </p:nvPr>
        </p:nvSpPr>
        <p:spPr>
          <a:xfrm>
            <a:off x="838200" y="447675"/>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89" name="Google Shape;189;p21"/>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90" name="Google Shape;190;p21"/>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91" name="Google Shape;191;p21"/>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92" name="Google Shape;192;p21"/>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Activity_Answer">
  <p:cSld name="Activity_Answer">
    <p:spTree>
      <p:nvGrpSpPr>
        <p:cNvPr id="1" name="Shape 193"/>
        <p:cNvGrpSpPr/>
        <p:nvPr/>
      </p:nvGrpSpPr>
      <p:grpSpPr>
        <a:xfrm>
          <a:off x="0" y="0"/>
          <a:ext cx="0" cy="0"/>
          <a:chOff x="0" y="0"/>
          <a:chExt cx="0" cy="0"/>
        </a:xfrm>
      </p:grpSpPr>
      <p:pic>
        <p:nvPicPr>
          <p:cNvPr id="194" name="Google Shape;194;p22"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195" name="Google Shape;195;p22"/>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96" name="Google Shape;196;p22"/>
          <p:cNvSpPr txBox="1">
            <a:spLocks noGrp="1"/>
          </p:cNvSpPr>
          <p:nvPr>
            <p:ph type="title"/>
          </p:nvPr>
        </p:nvSpPr>
        <p:spPr>
          <a:xfrm>
            <a:off x="838200" y="447675"/>
            <a:ext cx="9752215" cy="800100"/>
          </a:xfrm>
          <a:prstGeom prst="rect">
            <a:avLst/>
          </a:prstGeom>
          <a:solidFill>
            <a:srgbClr val="FEE599"/>
          </a:solid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97" name="Google Shape;197;p22"/>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98" name="Google Shape;198;p22"/>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99" name="Google Shape;199;p22"/>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200" name="Google Shape;200;p22"/>
          <p:cNvPicPr preferRelativeResize="0"/>
          <p:nvPr/>
        </p:nvPicPr>
        <p:blipFill rotWithShape="1">
          <a:blip r:embed="rId4">
            <a:alphaModFix/>
          </a:blip>
          <a:srcRect/>
          <a:stretch/>
        </p:blipFill>
        <p:spPr>
          <a:xfrm>
            <a:off x="11057248" y="6241802"/>
            <a:ext cx="938147" cy="594360"/>
          </a:xfrm>
          <a:prstGeom prst="rect">
            <a:avLst/>
          </a:prstGeom>
          <a:noFill/>
          <a:ln>
            <a:noFill/>
          </a:ln>
        </p:spPr>
      </p:pic>
      <p:sp>
        <p:nvSpPr>
          <p:cNvPr id="201" name="Google Shape;201;p22"/>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02" name="Google Shape;202;p22"/>
          <p:cNvPicPr preferRelativeResize="0"/>
          <p:nvPr/>
        </p:nvPicPr>
        <p:blipFill rotWithShape="1">
          <a:blip r:embed="rId5">
            <a:alphaModFix/>
          </a:blip>
          <a:srcRect/>
          <a:stretch/>
        </p:blipFill>
        <p:spPr>
          <a:xfrm>
            <a:off x="10958222" y="6330789"/>
            <a:ext cx="1136199" cy="505373"/>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One Health">
  <p:cSld name="One Health">
    <p:spTree>
      <p:nvGrpSpPr>
        <p:cNvPr id="1" name="Shape 203"/>
        <p:cNvGrpSpPr/>
        <p:nvPr/>
      </p:nvGrpSpPr>
      <p:grpSpPr>
        <a:xfrm>
          <a:off x="0" y="0"/>
          <a:ext cx="0" cy="0"/>
          <a:chOff x="0" y="0"/>
          <a:chExt cx="0" cy="0"/>
        </a:xfrm>
      </p:grpSpPr>
      <p:sp>
        <p:nvSpPr>
          <p:cNvPr id="204" name="Google Shape;204;p23"/>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05" name="Google Shape;205;p23"/>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206" name="Google Shape;206;p23" descr="A picture containing vector graphics&#10;&#10;Description automatically generated"/>
          <p:cNvPicPr preferRelativeResize="0"/>
          <p:nvPr/>
        </p:nvPicPr>
        <p:blipFill rotWithShape="1">
          <a:blip r:embed="rId2">
            <a:alphaModFix/>
          </a:blip>
          <a:srcRect/>
          <a:stretch/>
        </p:blipFill>
        <p:spPr>
          <a:xfrm>
            <a:off x="10472404" y="128052"/>
            <a:ext cx="1223563" cy="1223563"/>
          </a:xfrm>
          <a:prstGeom prst="rect">
            <a:avLst/>
          </a:prstGeom>
          <a:noFill/>
          <a:ln>
            <a:noFill/>
          </a:ln>
        </p:spPr>
      </p:pic>
      <p:sp>
        <p:nvSpPr>
          <p:cNvPr id="207" name="Google Shape;207;p23"/>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8" name="Google Shape;208;p23"/>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09" name="Google Shape;209;p23"/>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210" name="Google Shape;210;p23"/>
          <p:cNvPicPr preferRelativeResize="0"/>
          <p:nvPr/>
        </p:nvPicPr>
        <p:blipFill rotWithShape="1">
          <a:blip r:embed="rId4">
            <a:alphaModFix/>
          </a:blip>
          <a:srcRect/>
          <a:stretch/>
        </p:blipFill>
        <p:spPr>
          <a:xfrm>
            <a:off x="11057248" y="6241802"/>
            <a:ext cx="938147" cy="594360"/>
          </a:xfrm>
          <a:prstGeom prst="rect">
            <a:avLst/>
          </a:prstGeom>
          <a:noFill/>
          <a:ln>
            <a:noFill/>
          </a:ln>
        </p:spPr>
      </p:pic>
      <p:pic>
        <p:nvPicPr>
          <p:cNvPr id="211" name="Google Shape;211;p23" descr="A picture containing vector graphics&#10;&#10;Description automatically generated"/>
          <p:cNvPicPr preferRelativeResize="0"/>
          <p:nvPr/>
        </p:nvPicPr>
        <p:blipFill rotWithShape="1">
          <a:blip r:embed="rId2">
            <a:alphaModFix/>
          </a:blip>
          <a:srcRect/>
          <a:stretch/>
        </p:blipFill>
        <p:spPr>
          <a:xfrm>
            <a:off x="10472404" y="128052"/>
            <a:ext cx="1223563" cy="1223563"/>
          </a:xfrm>
          <a:prstGeom prst="rect">
            <a:avLst/>
          </a:prstGeom>
          <a:noFill/>
          <a:ln>
            <a:noFill/>
          </a:ln>
        </p:spPr>
      </p:pic>
      <p:sp>
        <p:nvSpPr>
          <p:cNvPr id="212" name="Google Shape;212;p23"/>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13" name="Google Shape;213;p23"/>
          <p:cNvPicPr preferRelativeResize="0"/>
          <p:nvPr/>
        </p:nvPicPr>
        <p:blipFill rotWithShape="1">
          <a:blip r:embed="rId5">
            <a:alphaModFix/>
          </a:blip>
          <a:srcRect/>
          <a:stretch/>
        </p:blipFill>
        <p:spPr>
          <a:xfrm>
            <a:off x="10958222" y="6330789"/>
            <a:ext cx="1136199" cy="505373"/>
          </a:xfrm>
          <a:prstGeom prst="rect">
            <a:avLst/>
          </a:prstGeom>
          <a:noFill/>
          <a:ln>
            <a:noFill/>
          </a:ln>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Only 1">
  <p:cSld name="Title Only 1">
    <p:spTree>
      <p:nvGrpSpPr>
        <p:cNvPr id="1" name="Shape 214"/>
        <p:cNvGrpSpPr/>
        <p:nvPr/>
      </p:nvGrpSpPr>
      <p:grpSpPr>
        <a:xfrm>
          <a:off x="0" y="0"/>
          <a:ext cx="0" cy="0"/>
          <a:chOff x="0" y="0"/>
          <a:chExt cx="0" cy="0"/>
        </a:xfrm>
      </p:grpSpPr>
      <p:sp>
        <p:nvSpPr>
          <p:cNvPr id="215" name="Google Shape;215;p24"/>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16" name="Google Shape;216;p24"/>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17" name="Google Shape;217;p24"/>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18" name="Google Shape;218;p24"/>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19" name="Google Shape;219;p24"/>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Only 2">
  <p:cSld name="Title Only 2">
    <p:spTree>
      <p:nvGrpSpPr>
        <p:cNvPr id="1" name="Shape 220"/>
        <p:cNvGrpSpPr/>
        <p:nvPr/>
      </p:nvGrpSpPr>
      <p:grpSpPr>
        <a:xfrm>
          <a:off x="0" y="0"/>
          <a:ext cx="0" cy="0"/>
          <a:chOff x="0" y="0"/>
          <a:chExt cx="0" cy="0"/>
        </a:xfrm>
      </p:grpSpPr>
      <p:sp>
        <p:nvSpPr>
          <p:cNvPr id="221" name="Google Shape;221;p25"/>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22" name="Google Shape;222;p25"/>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3" name="Google Shape;223;p25"/>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24" name="Google Shape;224;p25"/>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25" name="Google Shape;225;p25"/>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226"/>
        <p:cNvGrpSpPr/>
        <p:nvPr/>
      </p:nvGrpSpPr>
      <p:grpSpPr>
        <a:xfrm>
          <a:off x="0" y="0"/>
          <a:ext cx="0" cy="0"/>
          <a:chOff x="0" y="0"/>
          <a:chExt cx="0" cy="0"/>
        </a:xfrm>
      </p:grpSpPr>
      <p:sp>
        <p:nvSpPr>
          <p:cNvPr id="227" name="Google Shape;227;p26"/>
          <p:cNvSpPr txBox="1">
            <a:spLocks noGrp="1"/>
          </p:cNvSpPr>
          <p:nvPr>
            <p:ph type="title"/>
          </p:nvPr>
        </p:nvSpPr>
        <p:spPr>
          <a:xfrm>
            <a:off x="839788" y="365125"/>
            <a:ext cx="10515600" cy="823913"/>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28" name="Google Shape;228;p26"/>
          <p:cNvSpPr txBox="1">
            <a:spLocks noGrp="1"/>
          </p:cNvSpPr>
          <p:nvPr>
            <p:ph type="body" idx="1"/>
          </p:nvPr>
        </p:nvSpPr>
        <p:spPr>
          <a:xfrm>
            <a:off x="838200" y="1473345"/>
            <a:ext cx="5157787" cy="521710"/>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Arial"/>
                <a:ea typeface="Arial"/>
                <a:cs typeface="Arial"/>
                <a:sym typeface="Arial"/>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229" name="Google Shape;229;p26"/>
          <p:cNvSpPr txBox="1">
            <a:spLocks noGrp="1"/>
          </p:cNvSpPr>
          <p:nvPr>
            <p:ph type="body" idx="2"/>
          </p:nvPr>
        </p:nvSpPr>
        <p:spPr>
          <a:xfrm>
            <a:off x="838200" y="2111433"/>
            <a:ext cx="5157787" cy="4031672"/>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30" name="Google Shape;230;p26"/>
          <p:cNvSpPr txBox="1">
            <a:spLocks noGrp="1"/>
          </p:cNvSpPr>
          <p:nvPr>
            <p:ph type="body" idx="3"/>
          </p:nvPr>
        </p:nvSpPr>
        <p:spPr>
          <a:xfrm>
            <a:off x="6170612" y="1473345"/>
            <a:ext cx="5183188" cy="521710"/>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Arial"/>
                <a:ea typeface="Arial"/>
                <a:cs typeface="Arial"/>
                <a:sym typeface="Arial"/>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231" name="Google Shape;231;p26"/>
          <p:cNvSpPr txBox="1">
            <a:spLocks noGrp="1"/>
          </p:cNvSpPr>
          <p:nvPr>
            <p:ph type="body" idx="4"/>
          </p:nvPr>
        </p:nvSpPr>
        <p:spPr>
          <a:xfrm>
            <a:off x="6170612" y="2111433"/>
            <a:ext cx="5157787" cy="4031672"/>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32" name="Google Shape;232;p26"/>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33" name="Google Shape;233;p26"/>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34" name="Google Shape;234;p26"/>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35" name="Google Shape;235;p26"/>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References">
  <p:cSld name="References">
    <p:spTree>
      <p:nvGrpSpPr>
        <p:cNvPr id="1" name="Shape 236"/>
        <p:cNvGrpSpPr/>
        <p:nvPr/>
      </p:nvGrpSpPr>
      <p:grpSpPr>
        <a:xfrm>
          <a:off x="0" y="0"/>
          <a:ext cx="0" cy="0"/>
          <a:chOff x="0" y="0"/>
          <a:chExt cx="0" cy="0"/>
        </a:xfrm>
      </p:grpSpPr>
      <p:sp>
        <p:nvSpPr>
          <p:cNvPr id="237" name="Google Shape;237;p27"/>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38" name="Google Shape;238;p27"/>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39" name="Google Shape;239;p27"/>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40" name="Google Shape;240;p27"/>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41" name="Google Shape;241;p27"/>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42" name="Google Shape;242;p27"/>
          <p:cNvPicPr preferRelativeResize="0"/>
          <p:nvPr/>
        </p:nvPicPr>
        <p:blipFill rotWithShape="1">
          <a:blip r:embed="rId3">
            <a:alphaModFix/>
          </a:blip>
          <a:srcRect/>
          <a:stretch/>
        </p:blipFill>
        <p:spPr>
          <a:xfrm>
            <a:off x="11057248" y="6241802"/>
            <a:ext cx="938147" cy="594360"/>
          </a:xfrm>
          <a:prstGeom prst="rect">
            <a:avLst/>
          </a:prstGeom>
          <a:noFill/>
          <a:ln>
            <a:noFill/>
          </a:ln>
        </p:spPr>
      </p:pic>
      <p:sp>
        <p:nvSpPr>
          <p:cNvPr id="243" name="Google Shape;243;p27"/>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44" name="Google Shape;244;p27"/>
          <p:cNvPicPr preferRelativeResize="0"/>
          <p:nvPr/>
        </p:nvPicPr>
        <p:blipFill rotWithShape="1">
          <a:blip r:embed="rId4">
            <a:alphaModFix/>
          </a:blip>
          <a:srcRect/>
          <a:stretch/>
        </p:blipFill>
        <p:spPr>
          <a:xfrm>
            <a:off x="10958222" y="6330789"/>
            <a:ext cx="1136199" cy="505373"/>
          </a:xfrm>
          <a:prstGeom prst="rect">
            <a:avLst/>
          </a:prstGeom>
          <a:noFill/>
          <a:ln>
            <a:noFill/>
          </a:ln>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45"/>
        <p:cNvGrpSpPr/>
        <p:nvPr/>
      </p:nvGrpSpPr>
      <p:grpSpPr>
        <a:xfrm>
          <a:off x="0" y="0"/>
          <a:ext cx="0" cy="0"/>
          <a:chOff x="0" y="0"/>
          <a:chExt cx="0" cy="0"/>
        </a:xfrm>
      </p:grpSpPr>
      <p:sp>
        <p:nvSpPr>
          <p:cNvPr id="246" name="Google Shape;246;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247" name="Google Shape;247;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248" name="Google Shape;248;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Arial"/>
                <a:ea typeface="Arial"/>
                <a:cs typeface="Arial"/>
                <a:sym typeface="Arial"/>
              </a:defRPr>
            </a:lvl1pPr>
            <a:lvl2pPr marL="0" marR="0" lvl="1" indent="0" algn="l" rtl="0">
              <a:spcBef>
                <a:spcPts val="0"/>
              </a:spcBef>
              <a:buNone/>
              <a:defRPr sz="1800">
                <a:solidFill>
                  <a:schemeClr val="dk1"/>
                </a:solidFill>
                <a:latin typeface="Arial"/>
                <a:ea typeface="Arial"/>
                <a:cs typeface="Arial"/>
                <a:sym typeface="Arial"/>
              </a:defRPr>
            </a:lvl2pPr>
            <a:lvl3pPr marL="0" marR="0" lvl="2" indent="0" algn="l" rtl="0">
              <a:spcBef>
                <a:spcPts val="0"/>
              </a:spcBef>
              <a:buNone/>
              <a:defRPr sz="1800">
                <a:solidFill>
                  <a:schemeClr val="dk1"/>
                </a:solidFill>
                <a:latin typeface="Arial"/>
                <a:ea typeface="Arial"/>
                <a:cs typeface="Arial"/>
                <a:sym typeface="Arial"/>
              </a:defRPr>
            </a:lvl3pPr>
            <a:lvl4pPr marL="0" marR="0" lvl="3" indent="0" algn="l" rtl="0">
              <a:spcBef>
                <a:spcPts val="0"/>
              </a:spcBef>
              <a:buNone/>
              <a:defRPr sz="1800">
                <a:solidFill>
                  <a:schemeClr val="dk1"/>
                </a:solidFill>
                <a:latin typeface="Arial"/>
                <a:ea typeface="Arial"/>
                <a:cs typeface="Arial"/>
                <a:sym typeface="Arial"/>
              </a:defRPr>
            </a:lvl4pPr>
            <a:lvl5pPr marL="0" marR="0" lvl="4" indent="0" algn="l" rtl="0">
              <a:spcBef>
                <a:spcPts val="0"/>
              </a:spcBef>
              <a:buNone/>
              <a:defRPr sz="1800">
                <a:solidFill>
                  <a:schemeClr val="dk1"/>
                </a:solidFill>
                <a:latin typeface="Arial"/>
                <a:ea typeface="Arial"/>
                <a:cs typeface="Arial"/>
                <a:sym typeface="Arial"/>
              </a:defRPr>
            </a:lvl5pPr>
            <a:lvl6pPr marL="0" marR="0" lvl="5" indent="0" algn="l" rtl="0">
              <a:spcBef>
                <a:spcPts val="0"/>
              </a:spcBef>
              <a:buNone/>
              <a:defRPr sz="1800">
                <a:solidFill>
                  <a:schemeClr val="dk1"/>
                </a:solidFill>
                <a:latin typeface="Arial"/>
                <a:ea typeface="Arial"/>
                <a:cs typeface="Arial"/>
                <a:sym typeface="Arial"/>
              </a:defRPr>
            </a:lvl6pPr>
            <a:lvl7pPr marL="0" marR="0" lvl="6" indent="0" algn="l" rtl="0">
              <a:spcBef>
                <a:spcPts val="0"/>
              </a:spcBef>
              <a:buNone/>
              <a:defRPr sz="1800">
                <a:solidFill>
                  <a:schemeClr val="dk1"/>
                </a:solidFill>
                <a:latin typeface="Arial"/>
                <a:ea typeface="Arial"/>
                <a:cs typeface="Arial"/>
                <a:sym typeface="Arial"/>
              </a:defRPr>
            </a:lvl7pPr>
            <a:lvl8pPr marL="0" marR="0" lvl="7" indent="0" algn="l" rtl="0">
              <a:spcBef>
                <a:spcPts val="0"/>
              </a:spcBef>
              <a:buNone/>
              <a:defRPr sz="1800">
                <a:solidFill>
                  <a:schemeClr val="dk1"/>
                </a:solidFill>
                <a:latin typeface="Arial"/>
                <a:ea typeface="Arial"/>
                <a:cs typeface="Arial"/>
                <a:sym typeface="Arial"/>
              </a:defRPr>
            </a:lvl8pPr>
            <a:lvl9pPr marL="0" marR="0" lvl="8" indent="0" algn="l" rtl="0">
              <a:spcBef>
                <a:spcPts val="0"/>
              </a:spcBef>
              <a:buNone/>
              <a:defRPr sz="180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249" name="Google Shape;249;p28"/>
          <p:cNvSpPr/>
          <p:nvPr/>
        </p:nvSpPr>
        <p:spPr>
          <a:xfrm>
            <a:off x="0" y="0"/>
            <a:ext cx="12192000" cy="6858000"/>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50" name="Google Shape;250;p28"/>
          <p:cNvSpPr/>
          <p:nvPr/>
        </p:nvSpPr>
        <p:spPr>
          <a:xfrm>
            <a:off x="9540691" y="6196031"/>
            <a:ext cx="2651760" cy="73152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51" name="Google Shape;251;p28"/>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52" name="Google Shape;252;p28"/>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253"/>
        <p:cNvGrpSpPr/>
        <p:nvPr/>
      </p:nvGrpSpPr>
      <p:grpSpPr>
        <a:xfrm>
          <a:off x="0" y="0"/>
          <a:ext cx="0" cy="0"/>
          <a:chOff x="0" y="0"/>
          <a:chExt cx="0" cy="0"/>
        </a:xfrm>
      </p:grpSpPr>
      <p:sp>
        <p:nvSpPr>
          <p:cNvPr id="254" name="Google Shape;254;p29"/>
          <p:cNvSpPr/>
          <p:nvPr/>
        </p:nvSpPr>
        <p:spPr>
          <a:xfrm>
            <a:off x="0" y="0"/>
            <a:ext cx="12192000" cy="63563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55" name="Google Shape;255;p29"/>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56" name="Google Shape;256;p29"/>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57" name="Google Shape;257;p29"/>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58" name="Google Shape;258;p29"/>
          <p:cNvPicPr preferRelativeResize="0"/>
          <p:nvPr/>
        </p:nvPicPr>
        <p:blipFill rotWithShape="1">
          <a:blip r:embed="rId3">
            <a:alphaModFix/>
          </a:blip>
          <a:srcRect/>
          <a:stretch/>
        </p:blipFill>
        <p:spPr>
          <a:xfrm>
            <a:off x="11057248" y="6241802"/>
            <a:ext cx="938147" cy="594360"/>
          </a:xfrm>
          <a:prstGeom prst="rect">
            <a:avLst/>
          </a:prstGeom>
          <a:noFill/>
          <a:ln>
            <a:noFill/>
          </a:ln>
        </p:spPr>
      </p:pic>
      <p:sp>
        <p:nvSpPr>
          <p:cNvPr id="259" name="Google Shape;259;p29"/>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60" name="Google Shape;260;p29"/>
          <p:cNvPicPr preferRelativeResize="0"/>
          <p:nvPr/>
        </p:nvPicPr>
        <p:blipFill rotWithShape="1">
          <a:blip r:embed="rId4">
            <a:alphaModFix/>
          </a:blip>
          <a:srcRect/>
          <a:stretch/>
        </p:blipFill>
        <p:spPr>
          <a:xfrm>
            <a:off x="10958222" y="6330789"/>
            <a:ext cx="1136199" cy="505373"/>
          </a:xfrm>
          <a:prstGeom prst="rect">
            <a:avLst/>
          </a:prstGeom>
          <a:noFill/>
          <a:ln>
            <a:noFill/>
          </a:ln>
        </p:spPr>
      </p:pic>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Slide 2">
  <p:cSld name="Title Slide 2">
    <p:spTree>
      <p:nvGrpSpPr>
        <p:cNvPr id="1" name="Shape 261"/>
        <p:cNvGrpSpPr/>
        <p:nvPr/>
      </p:nvGrpSpPr>
      <p:grpSpPr>
        <a:xfrm>
          <a:off x="0" y="0"/>
          <a:ext cx="0" cy="0"/>
          <a:chOff x="0" y="0"/>
          <a:chExt cx="0" cy="0"/>
        </a:xfrm>
      </p:grpSpPr>
      <p:sp>
        <p:nvSpPr>
          <p:cNvPr id="262" name="Google Shape;262;p30"/>
          <p:cNvSpPr txBox="1">
            <a:spLocks noGrp="1"/>
          </p:cNvSpPr>
          <p:nvPr>
            <p:ph type="body" idx="1"/>
          </p:nvPr>
        </p:nvSpPr>
        <p:spPr>
          <a:xfrm>
            <a:off x="8617060" y="742949"/>
            <a:ext cx="2974848" cy="521208"/>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63" name="Google Shape;263;p30"/>
          <p:cNvSpPr txBox="1">
            <a:spLocks noGrp="1"/>
          </p:cNvSpPr>
          <p:nvPr>
            <p:ph type="body" idx="2"/>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_Objectives_French">
  <p:cSld name="1_Objectives_French">
    <p:spTree>
      <p:nvGrpSpPr>
        <p:cNvPr id="1" name="Shape 37"/>
        <p:cNvGrpSpPr/>
        <p:nvPr/>
      </p:nvGrpSpPr>
      <p:grpSpPr>
        <a:xfrm>
          <a:off x="0" y="0"/>
          <a:ext cx="0" cy="0"/>
          <a:chOff x="0" y="0"/>
          <a:chExt cx="0" cy="0"/>
        </a:xfrm>
      </p:grpSpPr>
      <p:pic>
        <p:nvPicPr>
          <p:cNvPr id="38" name="Google Shape;38;p4" descr="Objectives Icon"/>
          <p:cNvPicPr preferRelativeResize="0"/>
          <p:nvPr/>
        </p:nvPicPr>
        <p:blipFill rotWithShape="1">
          <a:blip r:embed="rId2">
            <a:alphaModFix/>
          </a:blip>
          <a:srcRect/>
          <a:stretch/>
        </p:blipFill>
        <p:spPr>
          <a:xfrm>
            <a:off x="10883960" y="146159"/>
            <a:ext cx="939679" cy="895132"/>
          </a:xfrm>
          <a:prstGeom prst="rect">
            <a:avLst/>
          </a:prstGeom>
          <a:noFill/>
          <a:ln>
            <a:noFill/>
          </a:ln>
        </p:spPr>
      </p:pic>
      <p:sp>
        <p:nvSpPr>
          <p:cNvPr id="39" name="Google Shape;39;p4"/>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5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40" name="Google Shape;40;p4"/>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1" name="Google Shape;41;p4"/>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400" b="0" i="0" u="none" strike="noStrike">
                <a:solidFill>
                  <a:srgbClr val="000000"/>
                </a:solidFill>
                <a:latin typeface="Franklin Gothic Medium" panose="020B0603020102020204" pitchFamily="34" charset="0"/>
                <a:ea typeface="Libre Franklin Medium"/>
                <a:cs typeface="Libre Franklin Medium"/>
                <a:sym typeface="Libre Franklin Medium"/>
              </a:rPr>
              <a:t>Objectifs d'apprentissage</a:t>
            </a:r>
            <a:endParaRPr sz="4400">
              <a:solidFill>
                <a:schemeClr val="dk1"/>
              </a:solidFill>
              <a:latin typeface="Franklin Gothic Medium" panose="020B0603020102020204" pitchFamily="34" charset="0"/>
              <a:ea typeface="Arial"/>
              <a:cs typeface="Arial"/>
              <a:sym typeface="Arial"/>
            </a:endParaRPr>
          </a:p>
        </p:txBody>
      </p:sp>
      <p:sp>
        <p:nvSpPr>
          <p:cNvPr id="42" name="Google Shape;42;p4"/>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3" name="Google Shape;43;p4"/>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44" name="Google Shape;44;p4"/>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2_Custom Layout 1">
  <p:cSld name="2_Custom Layout 1">
    <p:spTree>
      <p:nvGrpSpPr>
        <p:cNvPr id="1" name="Shape 264"/>
        <p:cNvGrpSpPr/>
        <p:nvPr/>
      </p:nvGrpSpPr>
      <p:grpSpPr>
        <a:xfrm>
          <a:off x="0" y="0"/>
          <a:ext cx="0" cy="0"/>
          <a:chOff x="0" y="0"/>
          <a:chExt cx="0" cy="0"/>
        </a:xfrm>
      </p:grpSpPr>
      <p:sp>
        <p:nvSpPr>
          <p:cNvPr id="265" name="Google Shape;265;p31"/>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66" name="Google Shape;266;p31"/>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67" name="Google Shape;267;p31"/>
          <p:cNvSpPr txBox="1">
            <a:spLocks noGrp="1"/>
          </p:cNvSpPr>
          <p:nvPr>
            <p:ph type="body" idx="2"/>
          </p:nvPr>
        </p:nvSpPr>
        <p:spPr>
          <a:xfrm>
            <a:off x="6096000"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Custom Layout 1 w/ Reference Box">
  <p:cSld name="Custom Layout 1 w/ Reference Box">
    <p:spTree>
      <p:nvGrpSpPr>
        <p:cNvPr id="1" name="Shape 268"/>
        <p:cNvGrpSpPr/>
        <p:nvPr/>
      </p:nvGrpSpPr>
      <p:grpSpPr>
        <a:xfrm>
          <a:off x="0" y="0"/>
          <a:ext cx="0" cy="0"/>
          <a:chOff x="0" y="0"/>
          <a:chExt cx="0" cy="0"/>
        </a:xfrm>
      </p:grpSpPr>
      <p:sp>
        <p:nvSpPr>
          <p:cNvPr id="269" name="Google Shape;269;p32"/>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70" name="Google Shape;270;p32"/>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71" name="Google Shape;271;p32"/>
          <p:cNvSpPr txBox="1">
            <a:spLocks noGrp="1"/>
          </p:cNvSpPr>
          <p:nvPr>
            <p:ph type="body" idx="2"/>
          </p:nvPr>
        </p:nvSpPr>
        <p:spPr>
          <a:xfrm>
            <a:off x="6096000"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matchingName="Title Only">
  <p:cSld name="Title Only">
    <p:spTree>
      <p:nvGrpSpPr>
        <p:cNvPr id="1" name="Shape 272"/>
        <p:cNvGrpSpPr/>
        <p:nvPr/>
      </p:nvGrpSpPr>
      <p:grpSpPr>
        <a:xfrm>
          <a:off x="0" y="0"/>
          <a:ext cx="0" cy="0"/>
          <a:chOff x="0" y="0"/>
          <a:chExt cx="0" cy="0"/>
        </a:xfrm>
      </p:grpSpPr>
      <p:sp>
        <p:nvSpPr>
          <p:cNvPr id="273" name="Google Shape;273;p33"/>
          <p:cNvSpPr txBox="1"/>
          <p:nvPr/>
        </p:nvSpPr>
        <p:spPr>
          <a:xfrm>
            <a:off x="0" y="6400800"/>
            <a:ext cx="508000" cy="3048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fld id="{00000000-1234-1234-1234-123412341234}" type="slidenum">
              <a:rPr lang="en-US" sz="1400">
                <a:solidFill>
                  <a:schemeClr val="dk1"/>
                </a:solidFill>
                <a:latin typeface="Libre Franklin Medium"/>
                <a:ea typeface="Libre Franklin Medium"/>
                <a:cs typeface="Libre Franklin Medium"/>
                <a:sym typeface="Libre Franklin Medium"/>
              </a:rPr>
              <a:t>‹#›</a:t>
            </a:fld>
            <a:endParaRPr sz="1400">
              <a:solidFill>
                <a:schemeClr val="dk1"/>
              </a:solidFill>
              <a:latin typeface="Libre Franklin Medium"/>
              <a:ea typeface="Libre Franklin Medium"/>
              <a:cs typeface="Libre Franklin Medium"/>
              <a:sym typeface="Libre Franklin Medium"/>
            </a:endParaRPr>
          </a:p>
        </p:txBody>
      </p:sp>
      <p:sp>
        <p:nvSpPr>
          <p:cNvPr id="274" name="Google Shape;274;p33"/>
          <p:cNvSpPr txBox="1"/>
          <p:nvPr/>
        </p:nvSpPr>
        <p:spPr>
          <a:xfrm>
            <a:off x="304800" y="6248400"/>
            <a:ext cx="4876800" cy="457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chemeClr val="lt1"/>
                </a:solidFill>
                <a:latin typeface="Libre Franklin Medium"/>
                <a:ea typeface="Libre Franklin Medium"/>
                <a:cs typeface="Libre Franklin Medium"/>
                <a:sym typeface="Libre Franklin Medium"/>
              </a:rPr>
              <a:t>Epidemiologic Bias</a:t>
            </a:r>
            <a:endParaRPr/>
          </a:p>
        </p:txBody>
      </p:sp>
      <p:pic>
        <p:nvPicPr>
          <p:cNvPr id="275" name="Google Shape;275;p33"/>
          <p:cNvPicPr preferRelativeResize="0"/>
          <p:nvPr/>
        </p:nvPicPr>
        <p:blipFill rotWithShape="1">
          <a:blip r:embed="rId2">
            <a:alphaModFix/>
          </a:blip>
          <a:srcRect/>
          <a:stretch/>
        </p:blipFill>
        <p:spPr>
          <a:xfrm>
            <a:off x="11226801" y="6108700"/>
            <a:ext cx="895351" cy="723900"/>
          </a:xfrm>
          <a:prstGeom prst="rect">
            <a:avLst/>
          </a:prstGeom>
          <a:noFill/>
          <a:ln>
            <a:noFill/>
          </a:ln>
        </p:spPr>
      </p:pic>
      <p:sp>
        <p:nvSpPr>
          <p:cNvPr id="276" name="Google Shape;276;p33"/>
          <p:cNvSpPr/>
          <p:nvPr/>
        </p:nvSpPr>
        <p:spPr>
          <a:xfrm>
            <a:off x="0" y="6705601"/>
            <a:ext cx="11226800" cy="136525"/>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77" name="Google Shape;277;p33"/>
          <p:cNvCxnSpPr/>
          <p:nvPr/>
        </p:nvCxnSpPr>
        <p:spPr>
          <a:xfrm>
            <a:off x="548218" y="1314450"/>
            <a:ext cx="11095567" cy="0"/>
          </a:xfrm>
          <a:prstGeom prst="straightConnector1">
            <a:avLst/>
          </a:prstGeom>
          <a:noFill/>
          <a:ln w="38100" cap="flat" cmpd="sng">
            <a:solidFill>
              <a:srgbClr val="0F9648"/>
            </a:solidFill>
            <a:prstDash val="solid"/>
            <a:miter lim="800000"/>
            <a:headEnd type="none" w="sm" len="sm"/>
            <a:tailEnd type="none" w="sm" len="sm"/>
          </a:ln>
        </p:spPr>
      </p:cxnSp>
      <p:sp>
        <p:nvSpPr>
          <p:cNvPr id="278" name="Google Shape;278;p33"/>
          <p:cNvSpPr txBox="1">
            <a:spLocks noGrp="1"/>
          </p:cNvSpPr>
          <p:nvPr>
            <p:ph type="title"/>
          </p:nvPr>
        </p:nvSpPr>
        <p:spPr>
          <a:xfrm>
            <a:off x="548640" y="213360"/>
            <a:ext cx="11094720" cy="100584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1_Surveillance Cycle Spanish">
  <p:cSld name="1_Surveillance Cycle Spanish">
    <p:spTree>
      <p:nvGrpSpPr>
        <p:cNvPr id="1" name="Shape 279"/>
        <p:cNvGrpSpPr/>
        <p:nvPr/>
      </p:nvGrpSpPr>
      <p:grpSpPr>
        <a:xfrm>
          <a:off x="0" y="0"/>
          <a:ext cx="0" cy="0"/>
          <a:chOff x="0" y="0"/>
          <a:chExt cx="0" cy="0"/>
        </a:xfrm>
      </p:grpSpPr>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1_Activity">
  <p:cSld name="1_Activity">
    <p:spTree>
      <p:nvGrpSpPr>
        <p:cNvPr id="1" name="Shape 280"/>
        <p:cNvGrpSpPr/>
        <p:nvPr/>
      </p:nvGrpSpPr>
      <p:grpSpPr>
        <a:xfrm>
          <a:off x="0" y="0"/>
          <a:ext cx="0" cy="0"/>
          <a:chOff x="0" y="0"/>
          <a:chExt cx="0" cy="0"/>
        </a:xfrm>
      </p:grpSpPr>
      <p:sp>
        <p:nvSpPr>
          <p:cNvPr id="281" name="Google Shape;281;p35"/>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282" name="Google Shape;282;p35"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283" name="Google Shape;283;p35"/>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84" name="Google Shape;284;p35"/>
          <p:cNvPicPr preferRelativeResize="0"/>
          <p:nvPr/>
        </p:nvPicPr>
        <p:blipFill rotWithShape="1">
          <a:blip r:embed="rId3">
            <a:alphaModFix/>
          </a:blip>
          <a:srcRect/>
          <a:stretch/>
        </p:blipFill>
        <p:spPr>
          <a:xfrm>
            <a:off x="10958222" y="6330789"/>
            <a:ext cx="1136199" cy="505373"/>
          </a:xfrm>
          <a:prstGeom prst="rect">
            <a:avLst/>
          </a:prstGeom>
          <a:noFill/>
          <a:ln>
            <a:noFill/>
          </a:ln>
        </p:spPr>
      </p:pic>
      <p:sp>
        <p:nvSpPr>
          <p:cNvPr id="285" name="Google Shape;285;p35"/>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matchingName="1_Title only">
  <p:cSld name="1_Title only">
    <p:spTree>
      <p:nvGrpSpPr>
        <p:cNvPr id="1" name="Shape 286"/>
        <p:cNvGrpSpPr/>
        <p:nvPr/>
      </p:nvGrpSpPr>
      <p:grpSpPr>
        <a:xfrm>
          <a:off x="0" y="0"/>
          <a:ext cx="0" cy="0"/>
          <a:chOff x="0" y="0"/>
          <a:chExt cx="0" cy="0"/>
        </a:xfrm>
      </p:grpSpPr>
      <p:sp>
        <p:nvSpPr>
          <p:cNvPr id="287" name="Google Shape;287;p36"/>
          <p:cNvSpPr txBox="1"/>
          <p:nvPr/>
        </p:nvSpPr>
        <p:spPr>
          <a:xfrm>
            <a:off x="0" y="6400800"/>
            <a:ext cx="508000" cy="3048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fld id="{00000000-1234-1234-1234-123412341234}" type="slidenum">
              <a:rPr lang="en-US" sz="1400">
                <a:solidFill>
                  <a:schemeClr val="dk1"/>
                </a:solidFill>
                <a:latin typeface="Libre Franklin Medium"/>
                <a:ea typeface="Libre Franklin Medium"/>
                <a:cs typeface="Libre Franklin Medium"/>
                <a:sym typeface="Libre Franklin Medium"/>
              </a:rPr>
              <a:t>‹#›</a:t>
            </a:fld>
            <a:endParaRPr sz="1400">
              <a:solidFill>
                <a:schemeClr val="dk1"/>
              </a:solidFill>
              <a:latin typeface="Libre Franklin Medium"/>
              <a:ea typeface="Libre Franklin Medium"/>
              <a:cs typeface="Libre Franklin Medium"/>
              <a:sym typeface="Libre Franklin Medium"/>
            </a:endParaRPr>
          </a:p>
        </p:txBody>
      </p:sp>
      <p:sp>
        <p:nvSpPr>
          <p:cNvPr id="288" name="Google Shape;288;p36"/>
          <p:cNvSpPr txBox="1"/>
          <p:nvPr/>
        </p:nvSpPr>
        <p:spPr>
          <a:xfrm>
            <a:off x="304800" y="6248400"/>
            <a:ext cx="4876800" cy="457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chemeClr val="lt1"/>
                </a:solidFill>
                <a:latin typeface="Libre Franklin Medium"/>
                <a:ea typeface="Libre Franklin Medium"/>
                <a:cs typeface="Libre Franklin Medium"/>
                <a:sym typeface="Libre Franklin Medium"/>
              </a:rPr>
              <a:t>Epidemiologic Bias</a:t>
            </a:r>
            <a:endParaRPr/>
          </a:p>
        </p:txBody>
      </p:sp>
      <p:pic>
        <p:nvPicPr>
          <p:cNvPr id="289" name="Google Shape;289;p36"/>
          <p:cNvPicPr preferRelativeResize="0"/>
          <p:nvPr/>
        </p:nvPicPr>
        <p:blipFill rotWithShape="1">
          <a:blip r:embed="rId2">
            <a:alphaModFix/>
          </a:blip>
          <a:srcRect/>
          <a:stretch/>
        </p:blipFill>
        <p:spPr>
          <a:xfrm>
            <a:off x="11226801" y="6108700"/>
            <a:ext cx="895351" cy="723900"/>
          </a:xfrm>
          <a:prstGeom prst="rect">
            <a:avLst/>
          </a:prstGeom>
          <a:noFill/>
          <a:ln>
            <a:noFill/>
          </a:ln>
        </p:spPr>
      </p:pic>
      <p:sp>
        <p:nvSpPr>
          <p:cNvPr id="290" name="Google Shape;290;p36"/>
          <p:cNvSpPr/>
          <p:nvPr/>
        </p:nvSpPr>
        <p:spPr>
          <a:xfrm>
            <a:off x="0" y="6705601"/>
            <a:ext cx="11226800" cy="136525"/>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91" name="Google Shape;291;p36"/>
          <p:cNvCxnSpPr/>
          <p:nvPr/>
        </p:nvCxnSpPr>
        <p:spPr>
          <a:xfrm>
            <a:off x="548218" y="1314450"/>
            <a:ext cx="11095567" cy="0"/>
          </a:xfrm>
          <a:prstGeom prst="straightConnector1">
            <a:avLst/>
          </a:prstGeom>
          <a:noFill/>
          <a:ln w="38100" cap="flat" cmpd="sng">
            <a:solidFill>
              <a:srgbClr val="0F9648"/>
            </a:solidFill>
            <a:prstDash val="solid"/>
            <a:miter lim="800000"/>
            <a:headEnd type="none" w="sm" len="sm"/>
            <a:tailEnd type="none" w="sm" len="sm"/>
          </a:ln>
        </p:spPr>
      </p:cxnSp>
      <p:sp>
        <p:nvSpPr>
          <p:cNvPr id="292" name="Google Shape;292;p36"/>
          <p:cNvSpPr txBox="1">
            <a:spLocks noGrp="1"/>
          </p:cNvSpPr>
          <p:nvPr>
            <p:ph type="title"/>
          </p:nvPr>
        </p:nvSpPr>
        <p:spPr>
          <a:xfrm>
            <a:off x="548640" y="213360"/>
            <a:ext cx="11094720" cy="100584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ustom Layout 2 w/ Reference Box">
  <p:cSld name="Custom Layout 2 w/ Reference Box">
    <p:spTree>
      <p:nvGrpSpPr>
        <p:cNvPr id="1" name="Shape 45"/>
        <p:cNvGrpSpPr/>
        <p:nvPr/>
      </p:nvGrpSpPr>
      <p:grpSpPr>
        <a:xfrm>
          <a:off x="0" y="0"/>
          <a:ext cx="0" cy="0"/>
          <a:chOff x="0" y="0"/>
          <a:chExt cx="0" cy="0"/>
        </a:xfrm>
      </p:grpSpPr>
      <p:sp>
        <p:nvSpPr>
          <p:cNvPr id="46" name="Google Shape;46;p5"/>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7" name="Google Shape;47;p5"/>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48" name="Google Shape;48;p5"/>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9" name="Google Shape;49;p5"/>
          <p:cNvSpPr txBox="1">
            <a:spLocks noGrp="1"/>
          </p:cNvSpPr>
          <p:nvPr>
            <p:ph type="body" idx="2"/>
          </p:nvPr>
        </p:nvSpPr>
        <p:spPr>
          <a:xfrm>
            <a:off x="4765953"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50" name="Google Shape;50;p5"/>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51" name="Google Shape;51;p5"/>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52" name="Google Shape;52;p5"/>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_Custom Layout 1">
  <p:cSld name="1_Custom Layout 1">
    <p:spTree>
      <p:nvGrpSpPr>
        <p:cNvPr id="1" name="Shape 53"/>
        <p:cNvGrpSpPr/>
        <p:nvPr/>
      </p:nvGrpSpPr>
      <p:grpSpPr>
        <a:xfrm>
          <a:off x="0" y="0"/>
          <a:ext cx="0" cy="0"/>
          <a:chOff x="0" y="0"/>
          <a:chExt cx="0" cy="0"/>
        </a:xfrm>
      </p:grpSpPr>
      <p:sp>
        <p:nvSpPr>
          <p:cNvPr id="54" name="Google Shape;54;p6"/>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55" name="Google Shape;55;p6"/>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6" name="Google Shape;56;p6"/>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7" name="Google Shape;57;p6"/>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58" name="Google Shape;58;p6"/>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59" name="Google Shape;59;p6"/>
          <p:cNvPicPr preferRelativeResize="0"/>
          <p:nvPr/>
        </p:nvPicPr>
        <p:blipFill rotWithShape="1">
          <a:blip r:embed="rId3">
            <a:alphaModFix/>
          </a:blip>
          <a:srcRect/>
          <a:stretch/>
        </p:blipFill>
        <p:spPr>
          <a:xfrm>
            <a:off x="11057248" y="6241802"/>
            <a:ext cx="938147" cy="594360"/>
          </a:xfrm>
          <a:prstGeom prst="rect">
            <a:avLst/>
          </a:prstGeom>
          <a:noFill/>
          <a:ln>
            <a:noFill/>
          </a:ln>
        </p:spPr>
      </p:pic>
      <p:sp>
        <p:nvSpPr>
          <p:cNvPr id="60" name="Google Shape;60;p6"/>
          <p:cNvSpPr txBox="1">
            <a:spLocks noGrp="1"/>
          </p:cNvSpPr>
          <p:nvPr>
            <p:ph type="body" idx="2"/>
          </p:nvPr>
        </p:nvSpPr>
        <p:spPr>
          <a:xfrm>
            <a:off x="4765953"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Discovery_Dialogue">
  <p:cSld name="Discovery_Dialogue">
    <p:spTree>
      <p:nvGrpSpPr>
        <p:cNvPr id="1" name="Shape 61"/>
        <p:cNvGrpSpPr/>
        <p:nvPr/>
      </p:nvGrpSpPr>
      <p:grpSpPr>
        <a:xfrm>
          <a:off x="0" y="0"/>
          <a:ext cx="0" cy="0"/>
          <a:chOff x="0" y="0"/>
          <a:chExt cx="0" cy="0"/>
        </a:xfrm>
      </p:grpSpPr>
      <p:pic>
        <p:nvPicPr>
          <p:cNvPr id="62" name="Google Shape;62;p7" descr="Discovery Dialogue "/>
          <p:cNvPicPr preferRelativeResize="0"/>
          <p:nvPr/>
        </p:nvPicPr>
        <p:blipFill rotWithShape="1">
          <a:blip r:embed="rId2">
            <a:alphaModFix/>
          </a:blip>
          <a:srcRect/>
          <a:stretch/>
        </p:blipFill>
        <p:spPr>
          <a:xfrm>
            <a:off x="10883961" y="146159"/>
            <a:ext cx="939678" cy="939678"/>
          </a:xfrm>
          <a:prstGeom prst="rect">
            <a:avLst/>
          </a:prstGeom>
          <a:noFill/>
          <a:ln>
            <a:noFill/>
          </a:ln>
        </p:spPr>
      </p:pic>
      <p:sp>
        <p:nvSpPr>
          <p:cNvPr id="63" name="Google Shape;63;p7"/>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4" name="Google Shape;64;p7"/>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65" name="Google Shape;65;p7"/>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6" name="Google Shape;66;p7"/>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67" name="Google Shape;67;p7"/>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68" name="Google Shape;68;p7"/>
          <p:cNvPicPr preferRelativeResize="0"/>
          <p:nvPr/>
        </p:nvPicPr>
        <p:blipFill rotWithShape="1">
          <a:blip r:embed="rId4">
            <a:alphaModFix/>
          </a:blip>
          <a:srcRect/>
          <a:stretch/>
        </p:blipFill>
        <p:spPr>
          <a:xfrm>
            <a:off x="11057248" y="6241802"/>
            <a:ext cx="938147" cy="594360"/>
          </a:xfrm>
          <a:prstGeom prst="rect">
            <a:avLst/>
          </a:prstGeom>
          <a:noFill/>
          <a:ln>
            <a:noFill/>
          </a:ln>
        </p:spPr>
      </p:pic>
      <p:sp>
        <p:nvSpPr>
          <p:cNvPr id="69" name="Google Shape;69;p7"/>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0" name="Google Shape;70;p7"/>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71" name="Google Shape;71;p7"/>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72" name="Google Shape;72;p7"/>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ustom Layout 1">
  <p:cSld name="Custom Layout 1">
    <p:spTree>
      <p:nvGrpSpPr>
        <p:cNvPr id="1" name="Shape 73"/>
        <p:cNvGrpSpPr/>
        <p:nvPr/>
      </p:nvGrpSpPr>
      <p:grpSpPr>
        <a:xfrm>
          <a:off x="0" y="0"/>
          <a:ext cx="0" cy="0"/>
          <a:chOff x="0" y="0"/>
          <a:chExt cx="0" cy="0"/>
        </a:xfrm>
      </p:grpSpPr>
      <p:sp>
        <p:nvSpPr>
          <p:cNvPr id="74" name="Google Shape;74;p8"/>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75" name="Google Shape;75;p8"/>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6" name="Google Shape;76;p8"/>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7" name="Google Shape;77;p8"/>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78" name="Google Shape;78;p8"/>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79" name="Google Shape;79;p8"/>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Slide 1">
  <p:cSld name="Title Slide 1">
    <p:spTree>
      <p:nvGrpSpPr>
        <p:cNvPr id="1" name="Shape 80"/>
        <p:cNvGrpSpPr/>
        <p:nvPr/>
      </p:nvGrpSpPr>
      <p:grpSpPr>
        <a:xfrm>
          <a:off x="0" y="0"/>
          <a:ext cx="0" cy="0"/>
          <a:chOff x="0" y="0"/>
          <a:chExt cx="0" cy="0"/>
        </a:xfrm>
      </p:grpSpPr>
      <p:sp>
        <p:nvSpPr>
          <p:cNvPr id="81" name="Google Shape;81;p9"/>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82" name="Google Shape;82;p9"/>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sp>
        <p:nvSpPr>
          <p:cNvPr id="83" name="Google Shape;83;p9"/>
          <p:cNvSpPr txBox="1">
            <a:spLocks noGrp="1"/>
          </p:cNvSpPr>
          <p:nvPr>
            <p:ph type="body" idx="1"/>
          </p:nvPr>
        </p:nvSpPr>
        <p:spPr>
          <a:xfrm>
            <a:off x="521601" y="4953232"/>
            <a:ext cx="2974848" cy="521208"/>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cxnSp>
        <p:nvCxnSpPr>
          <p:cNvPr id="84" name="Google Shape;84;p9"/>
          <p:cNvCxnSpPr/>
          <p:nvPr/>
        </p:nvCxnSpPr>
        <p:spPr>
          <a:xfrm>
            <a:off x="436228" y="5941994"/>
            <a:ext cx="11150779" cy="0"/>
          </a:xfrm>
          <a:prstGeom prst="straightConnector1">
            <a:avLst/>
          </a:prstGeom>
          <a:noFill/>
          <a:ln w="50800" cap="flat" cmpd="sng">
            <a:solidFill>
              <a:srgbClr val="109648"/>
            </a:solidFill>
            <a:prstDash val="solid"/>
            <a:miter lim="800000"/>
            <a:headEnd type="none" w="sm" len="sm"/>
            <a:tailEnd type="none" w="sm" len="sm"/>
          </a:ln>
        </p:spPr>
      </p:cxnSp>
      <p:pic>
        <p:nvPicPr>
          <p:cNvPr id="85" name="Google Shape;85;p9"/>
          <p:cNvPicPr preferRelativeResize="0"/>
          <p:nvPr/>
        </p:nvPicPr>
        <p:blipFill rotWithShape="1">
          <a:blip r:embed="rId2">
            <a:alphaModFix/>
          </a:blip>
          <a:srcRect/>
          <a:stretch/>
        </p:blipFill>
        <p:spPr>
          <a:xfrm>
            <a:off x="518160" y="279657"/>
            <a:ext cx="1920240" cy="886664"/>
          </a:xfrm>
          <a:prstGeom prst="rect">
            <a:avLst/>
          </a:prstGeom>
          <a:noFill/>
          <a:ln>
            <a:noFill/>
          </a:ln>
        </p:spPr>
      </p:pic>
      <p:sp>
        <p:nvSpPr>
          <p:cNvPr id="86" name="Google Shape;86;p9"/>
          <p:cNvSpPr txBox="1"/>
          <p:nvPr/>
        </p:nvSpPr>
        <p:spPr>
          <a:xfrm>
            <a:off x="9525001" y="6151452"/>
            <a:ext cx="2057400" cy="46166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2400">
                <a:solidFill>
                  <a:schemeClr val="dk1"/>
                </a:solidFill>
                <a:latin typeface="Arial"/>
                <a:ea typeface="Arial"/>
                <a:cs typeface="Arial"/>
                <a:sym typeface="Arial"/>
              </a:rPr>
              <a:t>Version 3.0</a:t>
            </a:r>
            <a:endParaRPr/>
          </a:p>
        </p:txBody>
      </p:sp>
      <p:pic>
        <p:nvPicPr>
          <p:cNvPr id="87" name="Google Shape;87;p9"/>
          <p:cNvPicPr preferRelativeResize="0"/>
          <p:nvPr/>
        </p:nvPicPr>
        <p:blipFill rotWithShape="1">
          <a:blip r:embed="rId3">
            <a:alphaModFix/>
          </a:blip>
          <a:srcRect/>
          <a:stretch/>
        </p:blipFill>
        <p:spPr>
          <a:xfrm>
            <a:off x="7235207" y="1550094"/>
            <a:ext cx="4438633" cy="4105231"/>
          </a:xfrm>
          <a:prstGeom prst="rect">
            <a:avLst/>
          </a:prstGeom>
          <a:noFill/>
          <a:ln>
            <a:noFill/>
          </a:ln>
        </p:spPr>
      </p:pic>
      <p:pic>
        <p:nvPicPr>
          <p:cNvPr id="88" name="Google Shape;88;p9"/>
          <p:cNvPicPr preferRelativeResize="0"/>
          <p:nvPr/>
        </p:nvPicPr>
        <p:blipFill rotWithShape="1">
          <a:blip r:embed="rId3">
            <a:alphaModFix/>
          </a:blip>
          <a:srcRect/>
          <a:stretch/>
        </p:blipFill>
        <p:spPr>
          <a:xfrm>
            <a:off x="7235207" y="1550094"/>
            <a:ext cx="4438633" cy="4105231"/>
          </a:xfrm>
          <a:prstGeom prst="rect">
            <a:avLst/>
          </a:prstGeom>
          <a:noFill/>
          <a:ln>
            <a:noFill/>
          </a:ln>
        </p:spPr>
      </p:pic>
      <p:sp>
        <p:nvSpPr>
          <p:cNvPr id="89" name="Google Shape;89;p9"/>
          <p:cNvSpPr txBox="1">
            <a:spLocks noGrp="1"/>
          </p:cNvSpPr>
          <p:nvPr>
            <p:ph type="body" idx="2"/>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90" name="Google Shape;90;p9"/>
          <p:cNvSpPr txBox="1"/>
          <p:nvPr/>
        </p:nvSpPr>
        <p:spPr>
          <a:xfrm>
            <a:off x="520953" y="3105834"/>
            <a:ext cx="6451330"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109648"/>
              </a:buClr>
              <a:buSzPts val="3600"/>
              <a:buFont typeface="Libre Franklin Medium"/>
              <a:buNone/>
            </a:pPr>
            <a:r>
              <a:rPr lang="en-US" sz="3600" i="1">
                <a:solidFill>
                  <a:srgbClr val="109648"/>
                </a:solidFill>
                <a:latin typeface="Libre Franklin Medium"/>
                <a:ea typeface="Libre Franklin Medium"/>
                <a:cs typeface="Libre Franklin Medium"/>
                <a:sym typeface="Libre Franklin Medium"/>
              </a:rPr>
              <a:t>Using a One Health Approach</a:t>
            </a:r>
            <a:endParaRPr sz="3600" b="0" i="1" u="none" strike="noStrike" cap="none">
              <a:solidFill>
                <a:srgbClr val="109648"/>
              </a:solidFill>
              <a:latin typeface="Libre Franklin Medium"/>
              <a:ea typeface="Libre Franklin Medium"/>
              <a:cs typeface="Libre Franklin Medium"/>
              <a:sym typeface="Libre Franklin Medium"/>
            </a:endParaRPr>
          </a:p>
        </p:txBody>
      </p:sp>
      <p:pic>
        <p:nvPicPr>
          <p:cNvPr id="91" name="Google Shape;91;p9"/>
          <p:cNvPicPr preferRelativeResize="0"/>
          <p:nvPr/>
        </p:nvPicPr>
        <p:blipFill rotWithShape="1">
          <a:blip r:embed="rId4">
            <a:alphaModFix/>
          </a:blip>
          <a:srcRect/>
          <a:stretch/>
        </p:blipFill>
        <p:spPr>
          <a:xfrm>
            <a:off x="10230534" y="279657"/>
            <a:ext cx="1443306" cy="914400"/>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1_Title Slide 2">
  <p:cSld name="1_Title Slide 2">
    <p:spTree>
      <p:nvGrpSpPr>
        <p:cNvPr id="1" name="Shape 92"/>
        <p:cNvGrpSpPr/>
        <p:nvPr/>
      </p:nvGrpSpPr>
      <p:grpSpPr>
        <a:xfrm>
          <a:off x="0" y="0"/>
          <a:ext cx="0" cy="0"/>
          <a:chOff x="0" y="0"/>
          <a:chExt cx="0" cy="0"/>
        </a:xfrm>
      </p:grpSpPr>
      <p:sp>
        <p:nvSpPr>
          <p:cNvPr id="93" name="Google Shape;93;p10"/>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94" name="Google Shape;94;p10"/>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cxnSp>
        <p:nvCxnSpPr>
          <p:cNvPr id="95" name="Google Shape;95;p10"/>
          <p:cNvCxnSpPr/>
          <p:nvPr/>
        </p:nvCxnSpPr>
        <p:spPr>
          <a:xfrm>
            <a:off x="436228" y="5941994"/>
            <a:ext cx="11150779" cy="0"/>
          </a:xfrm>
          <a:prstGeom prst="straightConnector1">
            <a:avLst/>
          </a:prstGeom>
          <a:noFill/>
          <a:ln w="50800" cap="flat" cmpd="sng">
            <a:solidFill>
              <a:srgbClr val="109648"/>
            </a:solidFill>
            <a:prstDash val="solid"/>
            <a:miter lim="800000"/>
            <a:headEnd type="none" w="sm" len="sm"/>
            <a:tailEnd type="none" w="sm" len="sm"/>
          </a:ln>
        </p:spPr>
      </p:cxnSp>
      <p:sp>
        <p:nvSpPr>
          <p:cNvPr id="96" name="Google Shape;96;p10"/>
          <p:cNvSpPr txBox="1"/>
          <p:nvPr/>
        </p:nvSpPr>
        <p:spPr>
          <a:xfrm>
            <a:off x="9525001" y="6151452"/>
            <a:ext cx="2057400" cy="46166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US" sz="2400">
                <a:solidFill>
                  <a:schemeClr val="dk1"/>
                </a:solidFill>
                <a:latin typeface="Arial"/>
                <a:ea typeface="Arial"/>
                <a:cs typeface="Arial"/>
                <a:sym typeface="Arial"/>
              </a:rPr>
              <a:t>Version 3.0</a:t>
            </a:r>
            <a:endParaRPr/>
          </a:p>
        </p:txBody>
      </p:sp>
      <p:pic>
        <p:nvPicPr>
          <p:cNvPr id="97" name="Google Shape;97;p10"/>
          <p:cNvPicPr preferRelativeResize="0"/>
          <p:nvPr/>
        </p:nvPicPr>
        <p:blipFill rotWithShape="1">
          <a:blip r:embed="rId2">
            <a:alphaModFix/>
          </a:blip>
          <a:srcRect/>
          <a:stretch/>
        </p:blipFill>
        <p:spPr>
          <a:xfrm>
            <a:off x="7235207" y="1550094"/>
            <a:ext cx="4438633" cy="4105231"/>
          </a:xfrm>
          <a:prstGeom prst="rect">
            <a:avLst/>
          </a:prstGeom>
          <a:noFill/>
          <a:ln>
            <a:noFill/>
          </a:ln>
        </p:spPr>
      </p:pic>
      <p:pic>
        <p:nvPicPr>
          <p:cNvPr id="98" name="Google Shape;98;p10"/>
          <p:cNvPicPr preferRelativeResize="0"/>
          <p:nvPr/>
        </p:nvPicPr>
        <p:blipFill rotWithShape="1">
          <a:blip r:embed="rId2">
            <a:alphaModFix/>
          </a:blip>
          <a:srcRect/>
          <a:stretch/>
        </p:blipFill>
        <p:spPr>
          <a:xfrm>
            <a:off x="7235207" y="1550094"/>
            <a:ext cx="4438633" cy="4105231"/>
          </a:xfrm>
          <a:prstGeom prst="rect">
            <a:avLst/>
          </a:prstGeom>
          <a:noFill/>
          <a:ln>
            <a:noFill/>
          </a:ln>
        </p:spPr>
      </p:pic>
      <p:sp>
        <p:nvSpPr>
          <p:cNvPr id="99" name="Google Shape;99;p10"/>
          <p:cNvSpPr txBox="1"/>
          <p:nvPr/>
        </p:nvSpPr>
        <p:spPr>
          <a:xfrm>
            <a:off x="518160" y="3851013"/>
            <a:ext cx="6451330"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109648"/>
              </a:buClr>
              <a:buSzPts val="3600"/>
              <a:buFont typeface="Libre Franklin Medium"/>
              <a:buNone/>
            </a:pPr>
            <a:r>
              <a:rPr lang="en-US" sz="3600" i="1">
                <a:solidFill>
                  <a:srgbClr val="109648"/>
                </a:solidFill>
                <a:latin typeface="Libre Franklin Medium"/>
                <a:ea typeface="Libre Franklin Medium"/>
                <a:cs typeface="Libre Franklin Medium"/>
                <a:sym typeface="Libre Franklin Medium"/>
              </a:rPr>
              <a:t>Using a One Health Approach</a:t>
            </a:r>
            <a:endParaRPr sz="3600" b="0" i="1" u="none" strike="noStrike" cap="none">
              <a:solidFill>
                <a:srgbClr val="109648"/>
              </a:solidFill>
              <a:latin typeface="Libre Franklin Medium"/>
              <a:ea typeface="Libre Franklin Medium"/>
              <a:cs typeface="Libre Franklin Medium"/>
              <a:sym typeface="Libre Franklin Medium"/>
            </a:endParaRPr>
          </a:p>
        </p:txBody>
      </p:sp>
      <p:sp>
        <p:nvSpPr>
          <p:cNvPr id="100" name="Google Shape;100;p10"/>
          <p:cNvSpPr txBox="1">
            <a:spLocks noGrp="1"/>
          </p:cNvSpPr>
          <p:nvPr>
            <p:ph type="body" idx="1"/>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01" name="Google Shape;101;p10"/>
          <p:cNvSpPr txBox="1">
            <a:spLocks noGrp="1"/>
          </p:cNvSpPr>
          <p:nvPr>
            <p:ph type="body" idx="2"/>
          </p:nvPr>
        </p:nvSpPr>
        <p:spPr>
          <a:xfrm>
            <a:off x="521601" y="4953232"/>
            <a:ext cx="2974848" cy="521208"/>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102" name="Google Shape;102;p10"/>
          <p:cNvPicPr preferRelativeResize="0"/>
          <p:nvPr/>
        </p:nvPicPr>
        <p:blipFill rotWithShape="1">
          <a:blip r:embed="rId3">
            <a:alphaModFix/>
          </a:blip>
          <a:srcRect/>
          <a:stretch/>
        </p:blipFill>
        <p:spPr>
          <a:xfrm>
            <a:off x="10230534" y="279657"/>
            <a:ext cx="1443306" cy="914400"/>
          </a:xfrm>
          <a:prstGeom prst="rect">
            <a:avLst/>
          </a:prstGeom>
          <a:noFill/>
          <a:ln>
            <a:noFill/>
          </a:ln>
        </p:spPr>
      </p:pic>
      <p:pic>
        <p:nvPicPr>
          <p:cNvPr id="103" name="Google Shape;103;p10"/>
          <p:cNvPicPr preferRelativeResize="0"/>
          <p:nvPr/>
        </p:nvPicPr>
        <p:blipFill rotWithShape="1">
          <a:blip r:embed="rId4">
            <a:alphaModFix/>
          </a:blip>
          <a:srcRect/>
          <a:stretch/>
        </p:blipFill>
        <p:spPr>
          <a:xfrm>
            <a:off x="518160" y="279657"/>
            <a:ext cx="1920240" cy="886664"/>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1" name="Google Shape;11;p1"/>
          <p:cNvSpPr txBox="1"/>
          <p:nvPr/>
        </p:nvSpPr>
        <p:spPr>
          <a:xfrm>
            <a:off x="-93879" y="6326347"/>
            <a:ext cx="496853" cy="365125"/>
          </a:xfrm>
          <a:prstGeom prst="rect">
            <a:avLst/>
          </a:prstGeom>
          <a:noFill/>
          <a:ln>
            <a:noFill/>
          </a:ln>
        </p:spPr>
        <p:txBody>
          <a:bodyPr spcFirstLastPara="1" wrap="square" lIns="0" tIns="0" rIns="0" bIns="0" anchor="ctr" anchorCtr="0">
            <a:noAutofit/>
          </a:bodyPr>
          <a:lstStyle/>
          <a:p>
            <a:pPr marL="0" marR="0" lvl="0" indent="0" algn="r" rtl="0">
              <a:spcBef>
                <a:spcPts val="0"/>
              </a:spcBef>
              <a:spcAft>
                <a:spcPts val="0"/>
              </a:spcAft>
              <a:buNone/>
            </a:pPr>
            <a:fld id="{00000000-1234-1234-1234-123412341234}" type="slidenum">
              <a:rPr lang="en-US" sz="1600" b="0" i="0" u="none" strike="noStrike" cap="none">
                <a:solidFill>
                  <a:srgbClr val="000000"/>
                </a:solidFill>
                <a:latin typeface="Arial"/>
                <a:ea typeface="Arial"/>
                <a:cs typeface="Arial"/>
                <a:sym typeface="Arial"/>
              </a:rPr>
              <a:t>‹#›</a:t>
            </a:fld>
            <a:endParaRPr sz="1600" b="0" i="0" u="none" strike="noStrike" cap="none">
              <a:solidFill>
                <a:srgbClr val="000000"/>
              </a:solidFill>
              <a:latin typeface="Arial"/>
              <a:ea typeface="Arial"/>
              <a:cs typeface="Arial"/>
              <a:sym typeface="Arial"/>
            </a:endParaRPr>
          </a:p>
        </p:txBody>
      </p:sp>
      <p:cxnSp>
        <p:nvCxnSpPr>
          <p:cNvPr id="12" name="Google Shape;12;p1"/>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sp>
        <p:nvSpPr>
          <p:cNvPr id="13" name="Google Shape;13;p1"/>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afro.who.int/publications/technical-guidelines-integrated-disease-surveillance-and-response-african-region-third" TargetMode="External"/><Relationship Id="rId7"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hyperlink" Target="https://www.who.int/"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www.woah.org/en/home/" TargetMode="External"/><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hyperlink" Target="https://www.woah.org/en/what-we-do/standards/codes-and-manuals/" TargetMode="External"/></Relationships>
</file>

<file path=ppt/slides/_rels/slide12.xml.rels><?xml version="1.0" encoding="UTF-8" standalone="yes"?>
<Relationships xmlns="http://schemas.openxmlformats.org/package/2006/relationships"><Relationship Id="rId8" Type="http://schemas.openxmlformats.org/officeDocument/2006/relationships/image" Target="../media/image31.jpeg"/><Relationship Id="rId3" Type="http://schemas.openxmlformats.org/officeDocument/2006/relationships/hyperlink" Target="https://www.fao.org/publications/home/fao-flagship-publications/en" TargetMode="External"/><Relationship Id="rId7" Type="http://schemas.openxmlformats.org/officeDocument/2006/relationships/image" Target="../media/image30.jpe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29.jpeg"/><Relationship Id="rId5" Type="http://schemas.openxmlformats.org/officeDocument/2006/relationships/image" Target="../media/image28.svg"/><Relationship Id="rId10" Type="http://schemas.openxmlformats.org/officeDocument/2006/relationships/image" Target="../media/image33.jpeg"/><Relationship Id="rId4" Type="http://schemas.openxmlformats.org/officeDocument/2006/relationships/image" Target="../media/image27.png"/><Relationship Id="rId9" Type="http://schemas.openxmlformats.org/officeDocument/2006/relationships/image" Target="../media/image32.jpeg"/></Relationships>
</file>

<file path=ppt/slides/_rels/slide13.xml.rels><?xml version="1.0" encoding="UTF-8" standalone="yes"?>
<Relationships xmlns="http://schemas.openxmlformats.org/package/2006/relationships"><Relationship Id="rId3" Type="http://schemas.openxmlformats.org/officeDocument/2006/relationships/hyperlink" Target="https://wesr.unep.org/" TargetMode="External"/><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34.png"/><Relationship Id="rId4" Type="http://schemas.openxmlformats.org/officeDocument/2006/relationships/hyperlink" Target="https://www.unep.org/publications-data"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doi.org/10.4060/cc2289en" TargetMode="External"/><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www.oie.int/es/para-los-periodistas/una-sola-salud/"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11.png"/><Relationship Id="rId4" Type="http://schemas.openxmlformats.org/officeDocument/2006/relationships/hyperlink" Target="https://www.who.int/news-room/q-a-detail/one-health"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s://doi.org/10.1371/journal.ppat.1010537" TargetMode="External"/><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19.jpe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37"/>
          <p:cNvSpPr txBox="1">
            <a:spLocks noGrp="1"/>
          </p:cNvSpPr>
          <p:nvPr>
            <p:ph type="body" idx="1"/>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5400"/>
              <a:buNone/>
            </a:pPr>
            <a:r>
              <a:rPr lang="en-US" sz="5400">
                <a:latin typeface="Franklin Gothic Medium" panose="020B0603020102020204" pitchFamily="34" charset="0"/>
                <a:sym typeface="Libre Franklin Medium"/>
              </a:rPr>
              <a:t>Introduction à </a:t>
            </a:r>
            <a:br>
              <a:rPr lang="en-US" sz="5400">
                <a:latin typeface="Franklin Gothic Medium" panose="020B0603020102020204" pitchFamily="34" charset="0"/>
                <a:sym typeface="Libre Franklin Medium"/>
              </a:rPr>
            </a:br>
            <a:r>
              <a:rPr lang="en-US" sz="5400">
                <a:latin typeface="Franklin Gothic Medium" panose="020B0603020102020204" pitchFamily="34" charset="0"/>
                <a:sym typeface="Libre Franklin Medium"/>
              </a:rPr>
              <a:t>Une Seule Santé</a:t>
            </a:r>
            <a:endParaRPr>
              <a:latin typeface="Franklin Gothic Medium" panose="020B0603020102020204" pitchFamily="34" charset="0"/>
            </a:endParaRPr>
          </a:p>
        </p:txBody>
      </p:sp>
      <p:sp>
        <p:nvSpPr>
          <p:cNvPr id="299" name="Google Shape;299;p37"/>
          <p:cNvSpPr txBox="1">
            <a:spLocks noGrp="1"/>
          </p:cNvSpPr>
          <p:nvPr>
            <p:ph type="body" idx="2"/>
          </p:nvPr>
        </p:nvSpPr>
        <p:spPr>
          <a:xfrm>
            <a:off x="521601" y="4953232"/>
            <a:ext cx="2974848" cy="521208"/>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2800"/>
              <a:buNone/>
            </a:pPr>
            <a:r>
              <a:rPr lang="en-US"/>
              <a:t>Atelier 1</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sp>
        <p:nvSpPr>
          <p:cNvPr id="408" name="Google Shape;408;p46"/>
          <p:cNvSpPr txBox="1">
            <a:spLocks noGrp="1"/>
          </p:cNvSpPr>
          <p:nvPr>
            <p:ph type="body" idx="1"/>
          </p:nvPr>
        </p:nvSpPr>
        <p:spPr>
          <a:xfrm>
            <a:off x="838200" y="1536707"/>
            <a:ext cx="5728200" cy="4639200"/>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a:t>Produire des documents de référence internationaux et formuler des recommandations afin d'améliorer la santé des populations dans le monde entier</a:t>
            </a:r>
            <a:br>
              <a:rPr lang="fr-FR"/>
            </a:br>
            <a:endParaRPr lang="fr-FR"/>
          </a:p>
          <a:p>
            <a:pPr marL="228600" lvl="0" indent="-228600" algn="l" rtl="0">
              <a:lnSpc>
                <a:spcPct val="100000"/>
              </a:lnSpc>
              <a:spcBef>
                <a:spcPts val="1000"/>
              </a:spcBef>
              <a:spcAft>
                <a:spcPts val="0"/>
              </a:spcAft>
              <a:buClr>
                <a:schemeClr val="dk1"/>
              </a:buClr>
              <a:buSzPts val="2800"/>
              <a:buChar char="•"/>
            </a:pPr>
            <a:r>
              <a:rPr lang="fr-FR"/>
              <a:t>L'accent est mis sur les objectifs du triple milliard</a:t>
            </a:r>
          </a:p>
          <a:p>
            <a:pPr marL="228600" lvl="0" indent="-50800" algn="l" rtl="0">
              <a:lnSpc>
                <a:spcPct val="100000"/>
              </a:lnSpc>
              <a:spcBef>
                <a:spcPts val="1000"/>
              </a:spcBef>
              <a:spcAft>
                <a:spcPts val="0"/>
              </a:spcAft>
              <a:buClr>
                <a:schemeClr val="dk1"/>
              </a:buClr>
              <a:buSzPts val="2800"/>
              <a:buNone/>
            </a:pPr>
            <a:endParaRPr/>
          </a:p>
        </p:txBody>
      </p:sp>
      <p:sp>
        <p:nvSpPr>
          <p:cNvPr id="409" name="Google Shape;409;p46"/>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a:latin typeface="Franklin Gothic Medium" panose="020B0603020102020204" pitchFamily="34" charset="0"/>
              </a:rPr>
              <a:t>Organisation Mondiale de la Santé (OMS)</a:t>
            </a:r>
          </a:p>
        </p:txBody>
      </p:sp>
      <p:sp>
        <p:nvSpPr>
          <p:cNvPr id="410" name="Google Shape;410;p46"/>
          <p:cNvSpPr txBox="1">
            <a:spLocks noGrp="1"/>
          </p:cNvSpPr>
          <p:nvPr>
            <p:ph type="body" idx="2"/>
          </p:nvPr>
        </p:nvSpPr>
        <p:spPr>
          <a:xfrm>
            <a:off x="3151414" y="6079925"/>
            <a:ext cx="6417127" cy="633328"/>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Clr>
                <a:srgbClr val="F19D63"/>
              </a:buClr>
              <a:buSzPts val="1200"/>
              <a:buNone/>
            </a:pPr>
            <a:r>
              <a:rPr lang="en-US" u="sng">
                <a:solidFill>
                  <a:srgbClr val="0070C0"/>
                </a:solidFill>
                <a:hlinkClick r:id="rId3">
                  <a:extLst>
                    <a:ext uri="{A12FA001-AC4F-418D-AE19-62706E023703}">
                      <ahyp:hlinkClr xmlns:ahyp="http://schemas.microsoft.com/office/drawing/2018/hyperlinkcolor" val="tx"/>
                    </a:ext>
                  </a:extLst>
                </a:hlinkClick>
              </a:rPr>
              <a:t>Directives techniques pour la surveillance intégrée des maladies et la riposte dans la Région africaine : Troisième édition | OMS | Bureau régional pour l'Afrique </a:t>
            </a:r>
            <a:endParaRPr>
              <a:solidFill>
                <a:srgbClr val="0070C0"/>
              </a:solidFill>
            </a:endParaRPr>
          </a:p>
          <a:p>
            <a:pPr marL="0" lvl="0" indent="0" algn="r" rtl="0">
              <a:lnSpc>
                <a:spcPct val="100000"/>
              </a:lnSpc>
              <a:spcBef>
                <a:spcPts val="0"/>
              </a:spcBef>
              <a:spcAft>
                <a:spcPts val="0"/>
              </a:spcAft>
              <a:buClr>
                <a:schemeClr val="dk1"/>
              </a:buClr>
              <a:buSzPts val="1200"/>
              <a:buNone/>
            </a:pPr>
            <a:r>
              <a:rPr lang="en-US" u="sng">
                <a:solidFill>
                  <a:srgbClr val="0070C0"/>
                </a:solidFill>
                <a:hlinkClick r:id="rId4">
                  <a:extLst>
                    <a:ext uri="{A12FA001-AC4F-418D-AE19-62706E023703}">
                      <ahyp:hlinkClr xmlns:ahyp="http://schemas.microsoft.com/office/drawing/2018/hyperlinkcolor" val="tx"/>
                    </a:ext>
                  </a:extLst>
                </a:hlinkClick>
              </a:rPr>
              <a:t>Organisation mondiale de la santé (OMS)</a:t>
            </a:r>
            <a:endParaRPr>
              <a:solidFill>
                <a:srgbClr val="0070C0"/>
              </a:solidFill>
            </a:endParaRPr>
          </a:p>
          <a:p>
            <a:pPr marL="0" lvl="0" indent="0" algn="r" rtl="0">
              <a:lnSpc>
                <a:spcPct val="100000"/>
              </a:lnSpc>
              <a:spcBef>
                <a:spcPts val="0"/>
              </a:spcBef>
              <a:spcAft>
                <a:spcPts val="0"/>
              </a:spcAft>
              <a:buClr>
                <a:schemeClr val="dk1"/>
              </a:buClr>
              <a:buSzPts val="1200"/>
              <a:buNone/>
            </a:pPr>
            <a:endParaRPr>
              <a:solidFill>
                <a:srgbClr val="0070C0"/>
              </a:solidFill>
            </a:endParaRPr>
          </a:p>
          <a:p>
            <a:pPr marL="0" lvl="0" indent="0" algn="r" rtl="0">
              <a:lnSpc>
                <a:spcPct val="90000"/>
              </a:lnSpc>
              <a:spcBef>
                <a:spcPts val="1000"/>
              </a:spcBef>
              <a:spcAft>
                <a:spcPts val="0"/>
              </a:spcAft>
              <a:buClr>
                <a:schemeClr val="dk1"/>
              </a:buClr>
              <a:buSzPts val="1200"/>
              <a:buNone/>
            </a:pPr>
            <a:endParaRPr>
              <a:solidFill>
                <a:srgbClr val="0070C0"/>
              </a:solidFill>
            </a:endParaRPr>
          </a:p>
        </p:txBody>
      </p:sp>
      <p:pic>
        <p:nvPicPr>
          <p:cNvPr id="412" name="Google Shape;412;p46"/>
          <p:cNvPicPr preferRelativeResize="0"/>
          <p:nvPr/>
        </p:nvPicPr>
        <p:blipFill>
          <a:blip r:embed="rId5">
            <a:alphaModFix/>
          </a:blip>
          <a:stretch>
            <a:fillRect/>
          </a:stretch>
        </p:blipFill>
        <p:spPr>
          <a:xfrm>
            <a:off x="6787102" y="2603377"/>
            <a:ext cx="2466838" cy="3297258"/>
          </a:xfrm>
          <a:prstGeom prst="rect">
            <a:avLst/>
          </a:prstGeom>
          <a:noFill/>
          <a:ln w="12700">
            <a:solidFill>
              <a:schemeClr val="tx1"/>
            </a:solidFill>
          </a:ln>
        </p:spPr>
      </p:pic>
      <p:pic>
        <p:nvPicPr>
          <p:cNvPr id="413" name="Google Shape;413;p46"/>
          <p:cNvPicPr preferRelativeResize="0"/>
          <p:nvPr/>
        </p:nvPicPr>
        <p:blipFill>
          <a:blip r:embed="rId6">
            <a:alphaModFix/>
          </a:blip>
          <a:stretch>
            <a:fillRect/>
          </a:stretch>
        </p:blipFill>
        <p:spPr>
          <a:xfrm>
            <a:off x="7041475" y="1396500"/>
            <a:ext cx="4312326" cy="1027575"/>
          </a:xfrm>
          <a:prstGeom prst="rect">
            <a:avLst/>
          </a:prstGeom>
          <a:noFill/>
          <a:ln>
            <a:noFill/>
          </a:ln>
        </p:spPr>
      </p:pic>
      <p:pic>
        <p:nvPicPr>
          <p:cNvPr id="3" name="Picture 2" descr="Treemap chart&#10;&#10;Description automatically generated">
            <a:extLst>
              <a:ext uri="{FF2B5EF4-FFF2-40B4-BE49-F238E27FC236}">
                <a16:creationId xmlns:a16="http://schemas.microsoft.com/office/drawing/2014/main" id="{363A1E6F-F43F-7048-EC17-031A36B6CC64}"/>
              </a:ext>
            </a:extLst>
          </p:cNvPr>
          <p:cNvPicPr>
            <a:picLocks noChangeAspect="1"/>
          </p:cNvPicPr>
          <p:nvPr/>
        </p:nvPicPr>
        <p:blipFill>
          <a:blip r:embed="rId7"/>
          <a:stretch>
            <a:fillRect/>
          </a:stretch>
        </p:blipFill>
        <p:spPr>
          <a:xfrm>
            <a:off x="9372883" y="2603365"/>
            <a:ext cx="2365079" cy="3297270"/>
          </a:xfrm>
          <a:prstGeom prst="rect">
            <a:avLst/>
          </a:prstGeom>
          <a:ln w="12700">
            <a:solidFill>
              <a:schemeClr val="tx1"/>
            </a:solid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18"/>
        <p:cNvGrpSpPr/>
        <p:nvPr/>
      </p:nvGrpSpPr>
      <p:grpSpPr>
        <a:xfrm>
          <a:off x="0" y="0"/>
          <a:ext cx="0" cy="0"/>
          <a:chOff x="0" y="0"/>
          <a:chExt cx="0" cy="0"/>
        </a:xfrm>
      </p:grpSpPr>
      <p:sp>
        <p:nvSpPr>
          <p:cNvPr id="419" name="Google Shape;419;p47"/>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4200">
                <a:latin typeface="Franklin Gothic Medium" panose="020B0603020102020204" pitchFamily="34" charset="0"/>
              </a:rPr>
              <a:t>Organisation Mondiale </a:t>
            </a:r>
            <a:br>
              <a:rPr lang="fr-FR" sz="4200">
                <a:latin typeface="Franklin Gothic Medium" panose="020B0603020102020204" pitchFamily="34" charset="0"/>
              </a:rPr>
            </a:br>
            <a:r>
              <a:rPr lang="fr-FR" sz="4200">
                <a:latin typeface="Franklin Gothic Medium" panose="020B0603020102020204" pitchFamily="34" charset="0"/>
              </a:rPr>
              <a:t>de la Santé Animale (OMSA)</a:t>
            </a:r>
          </a:p>
        </p:txBody>
      </p:sp>
      <p:sp>
        <p:nvSpPr>
          <p:cNvPr id="420" name="Google Shape;420;p47"/>
          <p:cNvSpPr txBox="1">
            <a:spLocks noGrp="1"/>
          </p:cNvSpPr>
          <p:nvPr>
            <p:ph type="body" idx="2"/>
          </p:nvPr>
        </p:nvSpPr>
        <p:spPr>
          <a:xfrm>
            <a:off x="1752600" y="6235700"/>
            <a:ext cx="7858518" cy="368351"/>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Clr>
                <a:schemeClr val="dk1"/>
              </a:buClr>
              <a:buSzPts val="1200"/>
              <a:buNone/>
            </a:pPr>
            <a:r>
              <a:rPr lang="en-US" u="sng">
                <a:solidFill>
                  <a:srgbClr val="0563C1"/>
                </a:solidFill>
                <a:hlinkClick r:id="rId3">
                  <a:extLst>
                    <a:ext uri="{A12FA001-AC4F-418D-AE19-62706E023703}">
                      <ahyp:hlinkClr xmlns:ahyp="http://schemas.microsoft.com/office/drawing/2018/hyperlinkcolor" val="tx"/>
                    </a:ext>
                  </a:extLst>
                </a:hlinkClick>
              </a:rPr>
              <a:t>Home - WOAH - </a:t>
            </a:r>
            <a:r>
              <a:rPr lang="en-US" u="sng" err="1">
                <a:solidFill>
                  <a:srgbClr val="0563C1"/>
                </a:solidFill>
                <a:hlinkClick r:id="rId3">
                  <a:extLst>
                    <a:ext uri="{A12FA001-AC4F-418D-AE19-62706E023703}">
                      <ahyp:hlinkClr xmlns:ahyp="http://schemas.microsoft.com/office/drawing/2018/hyperlinkcolor" val="tx"/>
                    </a:ext>
                  </a:extLst>
                </a:hlinkClick>
              </a:rPr>
              <a:t>Organisation</a:t>
            </a:r>
            <a:r>
              <a:rPr lang="en-US" u="sng">
                <a:solidFill>
                  <a:srgbClr val="0563C1"/>
                </a:solidFill>
                <a:hlinkClick r:id="rId3">
                  <a:extLst>
                    <a:ext uri="{A12FA001-AC4F-418D-AE19-62706E023703}">
                      <ahyp:hlinkClr xmlns:ahyp="http://schemas.microsoft.com/office/drawing/2018/hyperlinkcolor" val="tx"/>
                    </a:ext>
                  </a:extLst>
                </a:hlinkClick>
              </a:rPr>
              <a:t> </a:t>
            </a:r>
            <a:r>
              <a:rPr lang="en-US" u="sng" err="1">
                <a:solidFill>
                  <a:srgbClr val="0563C1"/>
                </a:solidFill>
                <a:hlinkClick r:id="rId3">
                  <a:extLst>
                    <a:ext uri="{A12FA001-AC4F-418D-AE19-62706E023703}">
                      <ahyp:hlinkClr xmlns:ahyp="http://schemas.microsoft.com/office/drawing/2018/hyperlinkcolor" val="tx"/>
                    </a:ext>
                  </a:extLst>
                </a:hlinkClick>
              </a:rPr>
              <a:t>mondiale</a:t>
            </a:r>
            <a:r>
              <a:rPr lang="en-US" u="sng">
                <a:solidFill>
                  <a:srgbClr val="0563C1"/>
                </a:solidFill>
                <a:hlinkClick r:id="rId3">
                  <a:extLst>
                    <a:ext uri="{A12FA001-AC4F-418D-AE19-62706E023703}">
                      <ahyp:hlinkClr xmlns:ahyp="http://schemas.microsoft.com/office/drawing/2018/hyperlinkcolor" val="tx"/>
                    </a:ext>
                  </a:extLst>
                </a:hlinkClick>
              </a:rPr>
              <a:t> de la santé </a:t>
            </a:r>
            <a:r>
              <a:rPr lang="en-US" u="sng" err="1">
                <a:solidFill>
                  <a:srgbClr val="0070C0"/>
                </a:solidFill>
                <a:hlinkClick r:id="rId3">
                  <a:extLst>
                    <a:ext uri="{A12FA001-AC4F-418D-AE19-62706E023703}">
                      <ahyp:hlinkClr xmlns:ahyp="http://schemas.microsoft.com/office/drawing/2018/hyperlinkcolor" val="tx"/>
                    </a:ext>
                  </a:extLst>
                </a:hlinkClick>
              </a:rPr>
              <a:t>animale</a:t>
            </a:r>
            <a:endParaRPr u="sng">
              <a:solidFill>
                <a:srgbClr val="0563C1"/>
              </a:solidFill>
              <a:hlinkClick r:id="rId4">
                <a:extLst>
                  <a:ext uri="{A12FA001-AC4F-418D-AE19-62706E023703}">
                    <ahyp:hlinkClr xmlns:ahyp="http://schemas.microsoft.com/office/drawing/2018/hyperlinkcolor" val="tx"/>
                  </a:ext>
                </a:extLst>
              </a:hlinkClick>
            </a:endParaRPr>
          </a:p>
          <a:p>
            <a:pPr marL="0" lvl="0" indent="0" algn="r" rtl="0">
              <a:lnSpc>
                <a:spcPct val="100000"/>
              </a:lnSpc>
              <a:spcBef>
                <a:spcPts val="0"/>
              </a:spcBef>
              <a:spcAft>
                <a:spcPts val="0"/>
              </a:spcAft>
              <a:buClr>
                <a:schemeClr val="dk1"/>
              </a:buClr>
              <a:buSzPts val="1200"/>
              <a:buNone/>
            </a:pPr>
            <a:r>
              <a:rPr lang="en-US" u="sng">
                <a:solidFill>
                  <a:srgbClr val="0563C1"/>
                </a:solidFill>
                <a:hlinkClick r:id="rId4">
                  <a:extLst>
                    <a:ext uri="{A12FA001-AC4F-418D-AE19-62706E023703}">
                      <ahyp:hlinkClr xmlns:ahyp="http://schemas.microsoft.com/office/drawing/2018/hyperlinkcolor" val="tx"/>
                    </a:ext>
                  </a:extLst>
                </a:hlinkClick>
              </a:rPr>
              <a:t>Codes et </a:t>
            </a:r>
            <a:r>
              <a:rPr lang="en-US" u="sng" err="1">
                <a:solidFill>
                  <a:srgbClr val="0563C1"/>
                </a:solidFill>
                <a:hlinkClick r:id="rId4">
                  <a:extLst>
                    <a:ext uri="{A12FA001-AC4F-418D-AE19-62706E023703}">
                      <ahyp:hlinkClr xmlns:ahyp="http://schemas.microsoft.com/office/drawing/2018/hyperlinkcolor" val="tx"/>
                    </a:ext>
                  </a:extLst>
                </a:hlinkClick>
              </a:rPr>
              <a:t>manuels</a:t>
            </a:r>
            <a:r>
              <a:rPr lang="en-US" u="sng">
                <a:solidFill>
                  <a:srgbClr val="0563C1"/>
                </a:solidFill>
                <a:hlinkClick r:id="rId4">
                  <a:extLst>
                    <a:ext uri="{A12FA001-AC4F-418D-AE19-62706E023703}">
                      <ahyp:hlinkClr xmlns:ahyp="http://schemas.microsoft.com/office/drawing/2018/hyperlinkcolor" val="tx"/>
                    </a:ext>
                  </a:extLst>
                </a:hlinkClick>
              </a:rPr>
              <a:t> - WOAH - World </a:t>
            </a:r>
            <a:r>
              <a:rPr lang="en-US" u="sng" err="1">
                <a:solidFill>
                  <a:srgbClr val="0563C1"/>
                </a:solidFill>
                <a:hlinkClick r:id="rId4">
                  <a:extLst>
                    <a:ext uri="{A12FA001-AC4F-418D-AE19-62706E023703}">
                      <ahyp:hlinkClr xmlns:ahyp="http://schemas.microsoft.com/office/drawing/2018/hyperlinkcolor" val="tx"/>
                    </a:ext>
                  </a:extLst>
                </a:hlinkClick>
              </a:rPr>
              <a:t>Organisation</a:t>
            </a:r>
            <a:r>
              <a:rPr lang="en-US" u="sng">
                <a:solidFill>
                  <a:srgbClr val="0070C0"/>
                </a:solidFill>
                <a:hlinkClick r:id="rId4">
                  <a:extLst>
                    <a:ext uri="{A12FA001-AC4F-418D-AE19-62706E023703}">
                      <ahyp:hlinkClr xmlns:ahyp="http://schemas.microsoft.com/office/drawing/2018/hyperlinkcolor" val="tx"/>
                    </a:ext>
                  </a:extLst>
                </a:hlinkClick>
              </a:rPr>
              <a:t> for Animal </a:t>
            </a:r>
            <a:r>
              <a:rPr lang="en-US">
                <a:solidFill>
                  <a:srgbClr val="0070C0"/>
                </a:solidFill>
              </a:rPr>
              <a:t>Health </a:t>
            </a:r>
            <a:r>
              <a:rPr lang="en-US" u="sng">
                <a:solidFill>
                  <a:srgbClr val="0563C1"/>
                </a:solidFill>
                <a:hlinkClick r:id="rId4">
                  <a:extLst>
                    <a:ext uri="{A12FA001-AC4F-418D-AE19-62706E023703}">
                      <ahyp:hlinkClr xmlns:ahyp="http://schemas.microsoft.com/office/drawing/2018/hyperlinkcolor" val="tx"/>
                    </a:ext>
                  </a:extLst>
                </a:hlinkClick>
              </a:rPr>
              <a:t>(</a:t>
            </a:r>
            <a:r>
              <a:rPr lang="en-US" u="sng" err="1">
                <a:solidFill>
                  <a:srgbClr val="0563C1"/>
                </a:solidFill>
                <a:hlinkClick r:id="rId4">
                  <a:extLst>
                    <a:ext uri="{A12FA001-AC4F-418D-AE19-62706E023703}">
                      <ahyp:hlinkClr xmlns:ahyp="http://schemas.microsoft.com/office/drawing/2018/hyperlinkcolor" val="tx"/>
                    </a:ext>
                  </a:extLst>
                </a:hlinkClick>
              </a:rPr>
              <a:t>Organisation</a:t>
            </a:r>
            <a:r>
              <a:rPr lang="en-US" u="sng">
                <a:solidFill>
                  <a:srgbClr val="0563C1"/>
                </a:solidFill>
                <a:hlinkClick r:id="rId4">
                  <a:extLst>
                    <a:ext uri="{A12FA001-AC4F-418D-AE19-62706E023703}">
                      <ahyp:hlinkClr xmlns:ahyp="http://schemas.microsoft.com/office/drawing/2018/hyperlinkcolor" val="tx"/>
                    </a:ext>
                  </a:extLst>
                </a:hlinkClick>
              </a:rPr>
              <a:t> </a:t>
            </a:r>
            <a:r>
              <a:rPr lang="en-US" u="sng" err="1">
                <a:solidFill>
                  <a:srgbClr val="0563C1"/>
                </a:solidFill>
                <a:hlinkClick r:id="rId4">
                  <a:extLst>
                    <a:ext uri="{A12FA001-AC4F-418D-AE19-62706E023703}">
                      <ahyp:hlinkClr xmlns:ahyp="http://schemas.microsoft.com/office/drawing/2018/hyperlinkcolor" val="tx"/>
                    </a:ext>
                  </a:extLst>
                </a:hlinkClick>
              </a:rPr>
              <a:t>mondiale</a:t>
            </a:r>
            <a:r>
              <a:rPr lang="en-US" u="sng">
                <a:solidFill>
                  <a:srgbClr val="0070C0"/>
                </a:solidFill>
                <a:hlinkClick r:id="rId4">
                  <a:extLst>
                    <a:ext uri="{A12FA001-AC4F-418D-AE19-62706E023703}">
                      <ahyp:hlinkClr xmlns:ahyp="http://schemas.microsoft.com/office/drawing/2018/hyperlinkcolor" val="tx"/>
                    </a:ext>
                  </a:extLst>
                </a:hlinkClick>
              </a:rPr>
              <a:t> de la </a:t>
            </a:r>
            <a:r>
              <a:rPr lang="en-US">
                <a:solidFill>
                  <a:srgbClr val="0070C0"/>
                </a:solidFill>
              </a:rPr>
              <a:t>santé</a:t>
            </a:r>
            <a:r>
              <a:rPr lang="en-US" u="sng">
                <a:solidFill>
                  <a:srgbClr val="0563C1"/>
                </a:solidFill>
                <a:hlinkClick r:id="rId4">
                  <a:extLst>
                    <a:ext uri="{A12FA001-AC4F-418D-AE19-62706E023703}">
                      <ahyp:hlinkClr xmlns:ahyp="http://schemas.microsoft.com/office/drawing/2018/hyperlinkcolor" val="tx"/>
                    </a:ext>
                  </a:extLst>
                </a:hlinkClick>
              </a:rPr>
              <a:t> </a:t>
            </a:r>
            <a:r>
              <a:rPr lang="en-US" u="sng" err="1">
                <a:solidFill>
                  <a:srgbClr val="0563C1"/>
                </a:solidFill>
                <a:hlinkClick r:id="rId4">
                  <a:extLst>
                    <a:ext uri="{A12FA001-AC4F-418D-AE19-62706E023703}">
                      <ahyp:hlinkClr xmlns:ahyp="http://schemas.microsoft.com/office/drawing/2018/hyperlinkcolor" val="tx"/>
                    </a:ext>
                  </a:extLst>
                </a:hlinkClick>
              </a:rPr>
              <a:t>animale</a:t>
            </a:r>
            <a:r>
              <a:rPr lang="en-US" u="sng">
                <a:solidFill>
                  <a:srgbClr val="0070C0"/>
                </a:solidFill>
                <a:hlinkClick r:id="rId4">
                  <a:extLst>
                    <a:ext uri="{A12FA001-AC4F-418D-AE19-62706E023703}">
                      <ahyp:hlinkClr xmlns:ahyp="http://schemas.microsoft.com/office/drawing/2018/hyperlinkcolor" val="tx"/>
                    </a:ext>
                  </a:extLst>
                </a:hlinkClick>
              </a:rPr>
              <a:t>) </a:t>
            </a:r>
            <a:endParaRPr>
              <a:solidFill>
                <a:srgbClr val="0070C0"/>
              </a:solidFill>
            </a:endParaRPr>
          </a:p>
          <a:p>
            <a:pPr marL="0" lvl="0" indent="0" algn="r" rtl="0">
              <a:lnSpc>
                <a:spcPct val="90000"/>
              </a:lnSpc>
              <a:spcBef>
                <a:spcPts val="1000"/>
              </a:spcBef>
              <a:spcAft>
                <a:spcPts val="0"/>
              </a:spcAft>
              <a:buClr>
                <a:schemeClr val="dk1"/>
              </a:buClr>
              <a:buSzPts val="1200"/>
              <a:buNone/>
            </a:pPr>
            <a:endParaRPr/>
          </a:p>
        </p:txBody>
      </p:sp>
      <p:sp>
        <p:nvSpPr>
          <p:cNvPr id="421" name="Google Shape;421;p47"/>
          <p:cNvSpPr txBox="1"/>
          <p:nvPr/>
        </p:nvSpPr>
        <p:spPr>
          <a:xfrm>
            <a:off x="838197" y="1440809"/>
            <a:ext cx="6505500" cy="4017300"/>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2400"/>
              <a:buFont typeface="Arial"/>
              <a:buChar char="•"/>
            </a:pPr>
            <a:r>
              <a:rPr lang="fr-FR" sz="2400">
                <a:solidFill>
                  <a:schemeClr val="dk1"/>
                </a:solidFill>
                <a:latin typeface="Arial"/>
                <a:ea typeface="Arial"/>
                <a:cs typeface="Arial"/>
                <a:sym typeface="Arial"/>
              </a:rPr>
              <a:t>Favorise le partage des données et une meilleure connaissance des maladies animales dans le monde</a:t>
            </a:r>
            <a:endParaRPr lang="fr-FR"/>
          </a:p>
          <a:p>
            <a:pPr marL="285750" marR="0" lvl="0" indent="-285750" algn="l" rtl="0">
              <a:spcBef>
                <a:spcPts val="600"/>
              </a:spcBef>
              <a:spcAft>
                <a:spcPts val="0"/>
              </a:spcAft>
              <a:buClr>
                <a:schemeClr val="dk1"/>
              </a:buClr>
              <a:buSzPts val="2400"/>
              <a:buFont typeface="Arial"/>
              <a:buChar char="•"/>
            </a:pPr>
            <a:r>
              <a:rPr lang="fr-FR" sz="2400">
                <a:solidFill>
                  <a:schemeClr val="dk1"/>
                </a:solidFill>
                <a:latin typeface="Arial"/>
                <a:ea typeface="Arial"/>
                <a:cs typeface="Arial"/>
                <a:sym typeface="Arial"/>
              </a:rPr>
              <a:t>Collecte, analyse et diffuse des informations scientifiques relatives à la santé animale </a:t>
            </a:r>
          </a:p>
          <a:p>
            <a:pPr marL="285750" marR="0" lvl="0" indent="-285750" algn="l" rtl="0">
              <a:spcBef>
                <a:spcPts val="600"/>
              </a:spcBef>
              <a:spcAft>
                <a:spcPts val="0"/>
              </a:spcAft>
              <a:buClr>
                <a:schemeClr val="dk1"/>
              </a:buClr>
              <a:buSzPts val="2400"/>
              <a:buFont typeface="Arial"/>
              <a:buChar char="•"/>
            </a:pPr>
            <a:r>
              <a:rPr lang="fr-FR" sz="2400">
                <a:solidFill>
                  <a:schemeClr val="dk1"/>
                </a:solidFill>
                <a:latin typeface="Arial"/>
                <a:ea typeface="Arial"/>
                <a:cs typeface="Arial"/>
                <a:sym typeface="Arial"/>
              </a:rPr>
              <a:t>Fournit une assistance technique aux pays membres pour les opérations de contrôle et d'éradication des maladies animales.</a:t>
            </a:r>
            <a:endParaRPr lang="fr-FR"/>
          </a:p>
          <a:p>
            <a:pPr marL="285750" marR="0" lvl="0" indent="-285750" algn="l" rtl="0">
              <a:spcBef>
                <a:spcPts val="600"/>
              </a:spcBef>
              <a:spcAft>
                <a:spcPts val="0"/>
              </a:spcAft>
              <a:buClr>
                <a:schemeClr val="dk1"/>
              </a:buClr>
              <a:buSzPts val="2400"/>
              <a:buFont typeface="Arial"/>
              <a:buChar char="•"/>
            </a:pPr>
            <a:r>
              <a:rPr lang="fr-FR" sz="2400">
                <a:solidFill>
                  <a:schemeClr val="dk1"/>
                </a:solidFill>
                <a:latin typeface="Arial"/>
                <a:ea typeface="Arial"/>
                <a:cs typeface="Arial"/>
                <a:sym typeface="Arial"/>
              </a:rPr>
              <a:t>Gère le système mondial d'information sur la santé animale (WAHIS </a:t>
            </a:r>
            <a:r>
              <a:rPr lang="fr-FR" sz="1800" i="1">
                <a:solidFill>
                  <a:schemeClr val="tx1"/>
                </a:solidFill>
                <a:latin typeface="Arial"/>
                <a:ea typeface="Arial"/>
                <a:cs typeface="Arial"/>
                <a:sym typeface="Arial"/>
              </a:rPr>
              <a:t>en anglais</a:t>
            </a:r>
            <a:r>
              <a:rPr lang="fr-FR" sz="2400">
                <a:solidFill>
                  <a:schemeClr val="dk1"/>
                </a:solidFill>
                <a:latin typeface="Arial"/>
                <a:ea typeface="Arial"/>
                <a:cs typeface="Arial"/>
                <a:sym typeface="Arial"/>
              </a:rPr>
              <a:t>)</a:t>
            </a:r>
            <a:endParaRPr lang="fr-FR"/>
          </a:p>
        </p:txBody>
      </p:sp>
      <p:sp>
        <p:nvSpPr>
          <p:cNvPr id="422" name="Google Shape;422;p47" descr="World Organization for Animal Health rebrands to increase clarity for ..."/>
          <p:cNvSpPr/>
          <p:nvPr/>
        </p:nvSpPr>
        <p:spPr>
          <a:xfrm>
            <a:off x="5943600" y="3276600"/>
            <a:ext cx="304800" cy="30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pic>
        <p:nvPicPr>
          <p:cNvPr id="423" name="Google Shape;423;p47"/>
          <p:cNvPicPr preferRelativeResize="0"/>
          <p:nvPr/>
        </p:nvPicPr>
        <p:blipFill>
          <a:blip r:embed="rId5">
            <a:alphaModFix/>
          </a:blip>
          <a:stretch>
            <a:fillRect/>
          </a:stretch>
        </p:blipFill>
        <p:spPr>
          <a:xfrm>
            <a:off x="7128387" y="1445113"/>
            <a:ext cx="4628184" cy="971516"/>
          </a:xfrm>
          <a:prstGeom prst="rect">
            <a:avLst/>
          </a:prstGeom>
          <a:noFill/>
          <a:ln>
            <a:noFill/>
          </a:ln>
        </p:spPr>
      </p:pic>
      <p:pic>
        <p:nvPicPr>
          <p:cNvPr id="3" name="Picture 2">
            <a:extLst>
              <a:ext uri="{FF2B5EF4-FFF2-40B4-BE49-F238E27FC236}">
                <a16:creationId xmlns:a16="http://schemas.microsoft.com/office/drawing/2014/main" id="{1889FB88-B970-C549-DB2F-CB335CA823C9}"/>
              </a:ext>
            </a:extLst>
          </p:cNvPr>
          <p:cNvPicPr>
            <a:picLocks noChangeAspect="1"/>
          </p:cNvPicPr>
          <p:nvPr/>
        </p:nvPicPr>
        <p:blipFill>
          <a:blip r:embed="rId6"/>
          <a:stretch>
            <a:fillRect/>
          </a:stretch>
        </p:blipFill>
        <p:spPr>
          <a:xfrm>
            <a:off x="8591918" y="2604442"/>
            <a:ext cx="2038399" cy="3208515"/>
          </a:xfrm>
          <a:prstGeom prst="rect">
            <a:avLst/>
          </a:prstGeom>
          <a:ln w="12700">
            <a:solidFill>
              <a:schemeClr val="tx1"/>
            </a:solid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29"/>
        <p:cNvGrpSpPr/>
        <p:nvPr/>
      </p:nvGrpSpPr>
      <p:grpSpPr>
        <a:xfrm>
          <a:off x="0" y="0"/>
          <a:ext cx="0" cy="0"/>
          <a:chOff x="0" y="0"/>
          <a:chExt cx="0" cy="0"/>
        </a:xfrm>
      </p:grpSpPr>
      <p:sp>
        <p:nvSpPr>
          <p:cNvPr id="430" name="Google Shape;430;p48"/>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a:latin typeface="Franklin Gothic Medium" panose="020B0603020102020204" pitchFamily="34" charset="0"/>
              </a:rPr>
              <a:t>Organisation des Nations Unies pour l'alimentation et l'agriculture (FAO)</a:t>
            </a:r>
          </a:p>
        </p:txBody>
      </p:sp>
      <p:sp>
        <p:nvSpPr>
          <p:cNvPr id="431" name="Google Shape;431;p48"/>
          <p:cNvSpPr txBox="1">
            <a:spLocks noGrp="1"/>
          </p:cNvSpPr>
          <p:nvPr>
            <p:ph type="body" idx="1"/>
          </p:nvPr>
        </p:nvSpPr>
        <p:spPr>
          <a:xfrm>
            <a:off x="838200" y="1478857"/>
            <a:ext cx="6104088" cy="4639309"/>
          </a:xfrm>
          <a:prstGeom prst="rect">
            <a:avLst/>
          </a:prstGeom>
          <a:noFill/>
          <a:ln>
            <a:noFill/>
          </a:ln>
        </p:spPr>
        <p:txBody>
          <a:bodyPr spcFirstLastPara="1" wrap="square" lIns="91425" tIns="45700" rIns="91425" bIns="45700" anchor="t" anchorCtr="0">
            <a:noAutofit/>
          </a:bodyPr>
          <a:lstStyle/>
          <a:p>
            <a:pPr marL="285750" lvl="0" indent="-285750" algn="l" rtl="0">
              <a:lnSpc>
                <a:spcPct val="100000"/>
              </a:lnSpc>
              <a:spcBef>
                <a:spcPts val="0"/>
              </a:spcBef>
              <a:spcAft>
                <a:spcPts val="0"/>
              </a:spcAft>
              <a:buClr>
                <a:schemeClr val="dk1"/>
              </a:buClr>
              <a:buSzPts val="2400"/>
              <a:buFont typeface="Arial"/>
              <a:buChar char="•"/>
            </a:pPr>
            <a:r>
              <a:rPr lang="fr-FR" sz="2400"/>
              <a:t>Prévient, contrôle et surveille les maladies émergentes du bétail </a:t>
            </a:r>
            <a:endParaRPr lang="fr-FR"/>
          </a:p>
          <a:p>
            <a:pPr marL="285750" lvl="0" indent="-285750" algn="l" rtl="0">
              <a:lnSpc>
                <a:spcPct val="100000"/>
              </a:lnSpc>
              <a:spcBef>
                <a:spcPts val="900"/>
              </a:spcBef>
              <a:spcAft>
                <a:spcPts val="0"/>
              </a:spcAft>
              <a:buClr>
                <a:schemeClr val="dk1"/>
              </a:buClr>
              <a:buSzPts val="2400"/>
              <a:buFont typeface="Arial"/>
              <a:buChar char="•"/>
            </a:pPr>
            <a:r>
              <a:rPr lang="fr-FR" sz="2400"/>
              <a:t>Fournit une formation et une assistance technique dans les domaines suivants :</a:t>
            </a:r>
            <a:endParaRPr lang="fr-FR"/>
          </a:p>
          <a:p>
            <a:pPr marL="685800" lvl="1" indent="-228600" algn="l" rtl="0">
              <a:lnSpc>
                <a:spcPct val="100000"/>
              </a:lnSpc>
              <a:spcBef>
                <a:spcPts val="900"/>
              </a:spcBef>
              <a:spcAft>
                <a:spcPts val="0"/>
              </a:spcAft>
              <a:buSzPts val="2000"/>
              <a:buFont typeface="Noto Sans Symbols"/>
              <a:buChar char="▪"/>
            </a:pPr>
            <a:r>
              <a:rPr lang="fr-FR" sz="2000"/>
              <a:t>Surveillance des maladies </a:t>
            </a:r>
          </a:p>
          <a:p>
            <a:pPr marL="685800" lvl="1" indent="-228600" algn="l" rtl="0">
              <a:lnSpc>
                <a:spcPct val="100000"/>
              </a:lnSpc>
              <a:spcBef>
                <a:spcPts val="900"/>
              </a:spcBef>
              <a:spcAft>
                <a:spcPts val="0"/>
              </a:spcAft>
              <a:buSzPts val="2000"/>
              <a:buFont typeface="Noto Sans Symbols"/>
              <a:buChar char="▪"/>
            </a:pPr>
            <a:r>
              <a:rPr lang="fr-FR" sz="2000"/>
              <a:t>Diagnostics de laboratoire </a:t>
            </a:r>
          </a:p>
          <a:p>
            <a:pPr marL="685800" lvl="1" indent="-228600">
              <a:spcBef>
                <a:spcPts val="900"/>
              </a:spcBef>
              <a:buSzPts val="2000"/>
            </a:pPr>
            <a:r>
              <a:rPr lang="fr-FR" sz="2000"/>
              <a:t>Notification et investigation des flambées épidémiques</a:t>
            </a:r>
          </a:p>
          <a:p>
            <a:pPr marL="685800" lvl="1" indent="-228600" algn="l" rtl="0">
              <a:lnSpc>
                <a:spcPct val="100000"/>
              </a:lnSpc>
              <a:spcBef>
                <a:spcPts val="900"/>
              </a:spcBef>
              <a:spcAft>
                <a:spcPts val="0"/>
              </a:spcAft>
              <a:buSzPts val="2000"/>
              <a:buFont typeface="Noto Sans Symbols"/>
              <a:buChar char="▪"/>
            </a:pPr>
            <a:r>
              <a:rPr lang="fr-FR" sz="2000"/>
              <a:t>Préparation et riposte</a:t>
            </a:r>
          </a:p>
          <a:p>
            <a:pPr marL="285750" lvl="0" indent="-285750" algn="l" rtl="0">
              <a:lnSpc>
                <a:spcPct val="100000"/>
              </a:lnSpc>
              <a:spcBef>
                <a:spcPts val="900"/>
              </a:spcBef>
              <a:spcAft>
                <a:spcPts val="0"/>
              </a:spcAft>
              <a:buClr>
                <a:srgbClr val="000000"/>
              </a:buClr>
              <a:buSzPts val="2400"/>
              <a:buFont typeface="Arial"/>
              <a:buChar char="•"/>
            </a:pPr>
            <a:r>
              <a:rPr lang="fr-FR" sz="2400">
                <a:solidFill>
                  <a:srgbClr val="000000"/>
                </a:solidFill>
              </a:rPr>
              <a:t>Fournit des outils de surveillance et d'alerte précoce</a:t>
            </a:r>
            <a:endParaRPr lang="fr-FR"/>
          </a:p>
          <a:p>
            <a:pPr marL="228600" lvl="0" indent="-50800" algn="l" rtl="0">
              <a:lnSpc>
                <a:spcPct val="100000"/>
              </a:lnSpc>
              <a:spcBef>
                <a:spcPts val="900"/>
              </a:spcBef>
              <a:spcAft>
                <a:spcPts val="0"/>
              </a:spcAft>
              <a:buClr>
                <a:schemeClr val="dk1"/>
              </a:buClr>
              <a:buSzPts val="2800"/>
              <a:buNone/>
            </a:pPr>
            <a:endParaRPr lang="fr-FR" b="1"/>
          </a:p>
        </p:txBody>
      </p:sp>
      <p:sp>
        <p:nvSpPr>
          <p:cNvPr id="432" name="Google Shape;432;p48"/>
          <p:cNvSpPr txBox="1">
            <a:spLocks noGrp="1"/>
          </p:cNvSpPr>
          <p:nvPr>
            <p:ph type="body" idx="2"/>
          </p:nvPr>
        </p:nvSpPr>
        <p:spPr>
          <a:xfrm>
            <a:off x="4765953" y="6510232"/>
            <a:ext cx="4772594" cy="211243"/>
          </a:xfrm>
          <a:prstGeom prst="rect">
            <a:avLst/>
          </a:prstGeom>
          <a:noFill/>
          <a:ln>
            <a:noFill/>
          </a:ln>
        </p:spPr>
        <p:txBody>
          <a:bodyPr spcFirstLastPara="1" wrap="square" lIns="91425" tIns="45700" rIns="91425" bIns="45700" anchor="t" anchorCtr="0">
            <a:noAutofit/>
          </a:bodyPr>
          <a:lstStyle/>
          <a:p>
            <a:pPr marL="0" lvl="0" indent="0" algn="r" rtl="0">
              <a:lnSpc>
                <a:spcPct val="90000"/>
              </a:lnSpc>
              <a:spcBef>
                <a:spcPts val="0"/>
              </a:spcBef>
              <a:spcAft>
                <a:spcPts val="0"/>
              </a:spcAft>
              <a:buClr>
                <a:schemeClr val="dk1"/>
              </a:buClr>
              <a:buSzPts val="1200"/>
              <a:buNone/>
            </a:pPr>
            <a:r>
              <a:rPr lang="en-US" u="sng">
                <a:solidFill>
                  <a:schemeClr val="hlink"/>
                </a:solidFill>
                <a:hlinkClick r:id="rId3"/>
              </a:rPr>
              <a:t>https://www.fao.org/publications/home/fao-flagship-publications/en </a:t>
            </a:r>
            <a:endParaRPr/>
          </a:p>
          <a:p>
            <a:pPr marL="0" lvl="0" indent="0" algn="r" rtl="0">
              <a:lnSpc>
                <a:spcPct val="90000"/>
              </a:lnSpc>
              <a:spcBef>
                <a:spcPts val="1000"/>
              </a:spcBef>
              <a:spcAft>
                <a:spcPts val="0"/>
              </a:spcAft>
              <a:buClr>
                <a:schemeClr val="dk1"/>
              </a:buClr>
              <a:buSzPts val="1200"/>
              <a:buNone/>
            </a:pPr>
            <a:endParaRPr/>
          </a:p>
        </p:txBody>
      </p:sp>
      <p:pic>
        <p:nvPicPr>
          <p:cNvPr id="4" name="Graphic 3">
            <a:extLst>
              <a:ext uri="{FF2B5EF4-FFF2-40B4-BE49-F238E27FC236}">
                <a16:creationId xmlns:a16="http://schemas.microsoft.com/office/drawing/2014/main" id="{782CE667-A35F-1FBF-45B1-D3C066874E9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168827" y="1404305"/>
            <a:ext cx="4195011" cy="804523"/>
          </a:xfrm>
          <a:prstGeom prst="rect">
            <a:avLst/>
          </a:prstGeom>
        </p:spPr>
      </p:pic>
      <p:pic>
        <p:nvPicPr>
          <p:cNvPr id="1026" name="Picture 2" descr="cb9360fr">
            <a:extLst>
              <a:ext uri="{FF2B5EF4-FFF2-40B4-BE49-F238E27FC236}">
                <a16:creationId xmlns:a16="http://schemas.microsoft.com/office/drawing/2014/main" id="{1EA8E5F1-F034-1CC0-E524-7014468E374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76447" y="2368189"/>
            <a:ext cx="1331441" cy="1877332"/>
          </a:xfrm>
          <a:prstGeom prst="rect">
            <a:avLst/>
          </a:prstGeom>
          <a:noFill/>
          <a:ln w="12700">
            <a:solidFill>
              <a:schemeClr val="tx1"/>
            </a:solidFill>
          </a:ln>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8DE657C4-9679-58DA-7EA0-C7F1AD4B150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21383" y="2362011"/>
            <a:ext cx="1289901" cy="1883510"/>
          </a:xfrm>
          <a:prstGeom prst="rect">
            <a:avLst/>
          </a:prstGeom>
          <a:noFill/>
          <a:ln w="12700">
            <a:solidFill>
              <a:schemeClr val="tx1"/>
            </a:solidFill>
          </a:ln>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1AEBA68B-D223-A53B-66F8-8725F11D519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073490" y="2367130"/>
            <a:ext cx="1245045" cy="1883509"/>
          </a:xfrm>
          <a:prstGeom prst="rect">
            <a:avLst/>
          </a:prstGeom>
          <a:noFill/>
          <a:ln w="12700">
            <a:solidFill>
              <a:schemeClr val="tx1"/>
            </a:solidFill>
          </a:ln>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BF8691F0-F530-B215-C50E-E14CD6D6DAA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934892" y="4325840"/>
            <a:ext cx="1331441" cy="1877332"/>
          </a:xfrm>
          <a:prstGeom prst="rect">
            <a:avLst/>
          </a:prstGeom>
          <a:noFill/>
          <a:ln w="12700">
            <a:solidFill>
              <a:schemeClr val="tx1"/>
            </a:solidFill>
          </a:ln>
          <a:extLst>
            <a:ext uri="{909E8E84-426E-40DD-AFC4-6F175D3DCCD1}">
              <a14:hiddenFill xmlns:a14="http://schemas.microsoft.com/office/drawing/2010/main">
                <a:solidFill>
                  <a:srgbClr val="FFFFFF"/>
                </a:solidFill>
              </a14:hiddenFill>
            </a:ext>
          </a:extLst>
        </p:spPr>
      </p:pic>
      <p:pic>
        <p:nvPicPr>
          <p:cNvPr id="1034" name="Picture 10" descr="La Situation mondiale de l’alimentation et de l’agriculture 2023">
            <a:extLst>
              <a:ext uri="{FF2B5EF4-FFF2-40B4-BE49-F238E27FC236}">
                <a16:creationId xmlns:a16="http://schemas.microsoft.com/office/drawing/2014/main" id="{725B9FEA-16AD-E1E8-AB9A-ABF58AFC74D5}"/>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391349" y="4325840"/>
            <a:ext cx="1331441" cy="1877332"/>
          </a:xfrm>
          <a:prstGeom prst="rect">
            <a:avLst/>
          </a:prstGeom>
          <a:noFill/>
          <a:ln w="12700">
            <a:solidFill>
              <a:schemeClr val="tx1"/>
            </a:solidFill>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40"/>
        <p:cNvGrpSpPr/>
        <p:nvPr/>
      </p:nvGrpSpPr>
      <p:grpSpPr>
        <a:xfrm>
          <a:off x="0" y="0"/>
          <a:ext cx="0" cy="0"/>
          <a:chOff x="0" y="0"/>
          <a:chExt cx="0" cy="0"/>
        </a:xfrm>
      </p:grpSpPr>
      <p:sp>
        <p:nvSpPr>
          <p:cNvPr id="441" name="Google Shape;441;p49"/>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a:latin typeface="Franklin Gothic Medium" panose="020B0603020102020204" pitchFamily="34" charset="0"/>
              </a:rPr>
              <a:t>Programme des Nations Unies pour l’Environnement (PNUE)</a:t>
            </a:r>
          </a:p>
        </p:txBody>
      </p:sp>
      <p:sp>
        <p:nvSpPr>
          <p:cNvPr id="442" name="Google Shape;442;p49"/>
          <p:cNvSpPr txBox="1">
            <a:spLocks noGrp="1"/>
          </p:cNvSpPr>
          <p:nvPr>
            <p:ph type="body" idx="1"/>
          </p:nvPr>
        </p:nvSpPr>
        <p:spPr>
          <a:xfrm>
            <a:off x="838200" y="1478857"/>
            <a:ext cx="6751320" cy="4639309"/>
          </a:xfrm>
          <a:prstGeom prst="rect">
            <a:avLst/>
          </a:prstGeom>
          <a:noFill/>
          <a:ln>
            <a:noFill/>
          </a:ln>
        </p:spPr>
        <p:txBody>
          <a:bodyPr spcFirstLastPara="1" wrap="square" lIns="91425" tIns="45700" rIns="91425" bIns="45700" anchor="t" anchorCtr="0">
            <a:noAutofit/>
          </a:bodyPr>
          <a:lstStyle/>
          <a:p>
            <a:pPr marL="285750" lvl="0" indent="-285750" algn="l" rtl="0">
              <a:lnSpc>
                <a:spcPct val="100000"/>
              </a:lnSpc>
              <a:spcBef>
                <a:spcPts val="0"/>
              </a:spcBef>
              <a:spcAft>
                <a:spcPts val="0"/>
              </a:spcAft>
              <a:buClr>
                <a:schemeClr val="dk1"/>
              </a:buClr>
              <a:buSzPts val="2400"/>
              <a:buFont typeface="Arial"/>
              <a:buChar char="•"/>
            </a:pPr>
            <a:r>
              <a:rPr lang="fr-FR" sz="2400" dirty="0"/>
              <a:t>Relève les défis environnementaux les plus pressants de l'humanité</a:t>
            </a:r>
            <a:endParaRPr lang="fr-FR" dirty="0"/>
          </a:p>
          <a:p>
            <a:pPr marL="285750" lvl="0" indent="-285750" algn="l" rtl="0">
              <a:lnSpc>
                <a:spcPct val="100000"/>
              </a:lnSpc>
              <a:spcBef>
                <a:spcPts val="900"/>
              </a:spcBef>
              <a:spcAft>
                <a:spcPts val="0"/>
              </a:spcAft>
              <a:buClr>
                <a:schemeClr val="dk1"/>
              </a:buClr>
              <a:buSzPts val="2400"/>
              <a:buFont typeface="Arial"/>
              <a:buChar char="•"/>
            </a:pPr>
            <a:r>
              <a:rPr lang="fr-FR" sz="2400" dirty="0"/>
              <a:t>Évalue les causes profondes de la triple crise planétaire du changement climatique, de la perte de la nature et de la biodiversité, et </a:t>
            </a:r>
            <a:br>
              <a:rPr lang="fr-FR" sz="2400" dirty="0"/>
            </a:br>
            <a:r>
              <a:rPr lang="fr-FR" sz="2400" dirty="0"/>
              <a:t>de la pollution</a:t>
            </a:r>
            <a:endParaRPr lang="fr-FR" dirty="0"/>
          </a:p>
          <a:p>
            <a:pPr marL="285750" lvl="0" indent="-285750" algn="l" rtl="0">
              <a:lnSpc>
                <a:spcPct val="100000"/>
              </a:lnSpc>
              <a:spcBef>
                <a:spcPts val="900"/>
              </a:spcBef>
              <a:spcAft>
                <a:spcPts val="0"/>
              </a:spcAft>
              <a:buClr>
                <a:schemeClr val="dk1"/>
              </a:buClr>
              <a:buSzPts val="2400"/>
              <a:buFont typeface="Arial"/>
              <a:buChar char="•"/>
            </a:pPr>
            <a:r>
              <a:rPr lang="fr-FR" sz="2400" dirty="0"/>
              <a:t>Gère la Salle de Situation de l’Environnement Mondial - nouvelle plateforme de données, d'informations et de connaissances du PNUE permettant aux utilisateurs d'accéder à un contenu validé pour soutenir la prise de décision en </a:t>
            </a:r>
            <a:r>
              <a:rPr lang="fr-FR" sz="2400"/>
              <a:t>matière d'environnement</a:t>
            </a:r>
            <a:endParaRPr lang="fr-FR" dirty="0"/>
          </a:p>
        </p:txBody>
      </p:sp>
      <p:sp>
        <p:nvSpPr>
          <p:cNvPr id="443" name="Google Shape;443;p49"/>
          <p:cNvSpPr txBox="1">
            <a:spLocks noGrp="1"/>
          </p:cNvSpPr>
          <p:nvPr>
            <p:ph type="body" idx="2"/>
          </p:nvPr>
        </p:nvSpPr>
        <p:spPr>
          <a:xfrm>
            <a:off x="4209143" y="6310696"/>
            <a:ext cx="5329404" cy="381752"/>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Clr>
                <a:schemeClr val="dk1"/>
              </a:buClr>
              <a:buSzPts val="1200"/>
              <a:buNone/>
            </a:pPr>
            <a:r>
              <a:rPr lang="en-US" u="sng">
                <a:solidFill>
                  <a:schemeClr val="hlink"/>
                </a:solidFill>
                <a:hlinkClick r:id="rId3"/>
              </a:rPr>
              <a:t>https://wesr.unep.org/</a:t>
            </a:r>
            <a:endParaRPr/>
          </a:p>
          <a:p>
            <a:pPr marL="0" lvl="0" indent="0" algn="r" rtl="0">
              <a:lnSpc>
                <a:spcPct val="100000"/>
              </a:lnSpc>
              <a:spcBef>
                <a:spcPts val="0"/>
              </a:spcBef>
              <a:spcAft>
                <a:spcPts val="0"/>
              </a:spcAft>
              <a:buClr>
                <a:schemeClr val="dk1"/>
              </a:buClr>
              <a:buSzPts val="1200"/>
              <a:buNone/>
            </a:pPr>
            <a:r>
              <a:rPr lang="en-US" u="sng">
                <a:solidFill>
                  <a:schemeClr val="hlink"/>
                </a:solidFill>
                <a:hlinkClick r:id="rId4"/>
              </a:rPr>
              <a:t>https://www.unep.org/publications-data  </a:t>
            </a:r>
            <a:endParaRPr/>
          </a:p>
          <a:p>
            <a:pPr marL="0" lvl="0" indent="0" algn="r" rtl="0">
              <a:lnSpc>
                <a:spcPct val="90000"/>
              </a:lnSpc>
              <a:spcBef>
                <a:spcPts val="1000"/>
              </a:spcBef>
              <a:spcAft>
                <a:spcPts val="0"/>
              </a:spcAft>
              <a:buClr>
                <a:schemeClr val="dk1"/>
              </a:buClr>
              <a:buSzPts val="1200"/>
              <a:buNone/>
            </a:pPr>
            <a:endParaRPr/>
          </a:p>
        </p:txBody>
      </p:sp>
      <p:pic>
        <p:nvPicPr>
          <p:cNvPr id="444" name="Google Shape;444;p49"/>
          <p:cNvPicPr preferRelativeResize="0"/>
          <p:nvPr/>
        </p:nvPicPr>
        <p:blipFill rotWithShape="1">
          <a:blip r:embed="rId5">
            <a:alphaModFix/>
          </a:blip>
          <a:srcRect/>
          <a:stretch/>
        </p:blipFill>
        <p:spPr>
          <a:xfrm>
            <a:off x="7589520" y="1925523"/>
            <a:ext cx="4395597" cy="2859272"/>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49"/>
        <p:cNvGrpSpPr/>
        <p:nvPr/>
      </p:nvGrpSpPr>
      <p:grpSpPr>
        <a:xfrm>
          <a:off x="0" y="0"/>
          <a:ext cx="0" cy="0"/>
          <a:chOff x="0" y="0"/>
          <a:chExt cx="0" cy="0"/>
        </a:xfrm>
      </p:grpSpPr>
      <p:sp>
        <p:nvSpPr>
          <p:cNvPr id="450" name="Google Shape;450;p50"/>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en-US">
                <a:latin typeface="Franklin Gothic Medium" panose="020B0603020102020204" pitchFamily="34" charset="0"/>
              </a:rPr>
              <a:t>Plan d'action conjoint Une Seule Santé</a:t>
            </a:r>
            <a:endParaRPr>
              <a:latin typeface="Franklin Gothic Medium" panose="020B0603020102020204" pitchFamily="34" charset="0"/>
            </a:endParaRPr>
          </a:p>
        </p:txBody>
      </p:sp>
      <p:sp>
        <p:nvSpPr>
          <p:cNvPr id="451" name="Google Shape;451;p50"/>
          <p:cNvSpPr txBox="1">
            <a:spLocks noGrp="1"/>
          </p:cNvSpPr>
          <p:nvPr>
            <p:ph type="body" idx="2"/>
          </p:nvPr>
        </p:nvSpPr>
        <p:spPr>
          <a:xfrm>
            <a:off x="406400" y="6175937"/>
            <a:ext cx="9132147" cy="584200"/>
          </a:xfrm>
          <a:prstGeom prst="rect">
            <a:avLst/>
          </a:prstGeom>
          <a:noFill/>
          <a:ln>
            <a:noFill/>
          </a:ln>
        </p:spPr>
        <p:txBody>
          <a:bodyPr spcFirstLastPara="1" wrap="square" lIns="91425" tIns="45700" rIns="91425" bIns="45700" anchor="t" anchorCtr="0">
            <a:noAutofit/>
          </a:bodyPr>
          <a:lstStyle/>
          <a:p>
            <a:pPr marL="0" lvl="0" indent="0" algn="r" rtl="0">
              <a:lnSpc>
                <a:spcPct val="90000"/>
              </a:lnSpc>
              <a:spcBef>
                <a:spcPts val="0"/>
              </a:spcBef>
              <a:spcAft>
                <a:spcPts val="0"/>
              </a:spcAft>
              <a:buClr>
                <a:schemeClr val="dk1"/>
              </a:buClr>
              <a:buSzPts val="1200"/>
              <a:buNone/>
            </a:pPr>
            <a:r>
              <a:rPr lang="fr-FR"/>
              <a:t>FAO, PNUE, OMS et WOAH. 2022. Plan d'action conjoint One Health (2022-2026).                                                                                      Travailler ensemble pour la santé des humains, des animaux, des plantes et de l'environnement. Rome. </a:t>
            </a:r>
            <a:r>
              <a:rPr lang="fr-FR" u="sng">
                <a:solidFill>
                  <a:srgbClr val="0070C0"/>
                </a:solidFill>
                <a:hlinkClick r:id="rId3">
                  <a:extLst>
                    <a:ext uri="{A12FA001-AC4F-418D-AE19-62706E023703}">
                      <ahyp:hlinkClr xmlns:ahyp="http://schemas.microsoft.com/office/drawing/2018/hyperlinkcolor" val="tx"/>
                    </a:ext>
                  </a:extLst>
                </a:hlinkClick>
              </a:rPr>
              <a:t>https://doi.</a:t>
            </a:r>
            <a:r>
              <a:rPr lang="fr-FR">
                <a:solidFill>
                  <a:srgbClr val="0070C0"/>
                </a:solidFill>
              </a:rPr>
              <a:t>org/10.4060/cc2289en </a:t>
            </a:r>
          </a:p>
          <a:p>
            <a:pPr marL="0" lvl="0" indent="0" algn="r" rtl="0">
              <a:lnSpc>
                <a:spcPct val="90000"/>
              </a:lnSpc>
              <a:spcBef>
                <a:spcPts val="1000"/>
              </a:spcBef>
              <a:spcAft>
                <a:spcPts val="0"/>
              </a:spcAft>
              <a:buClr>
                <a:schemeClr val="dk1"/>
              </a:buClr>
              <a:buSzPts val="1200"/>
              <a:buNone/>
            </a:pPr>
            <a:endParaRPr lang="fr-FR"/>
          </a:p>
        </p:txBody>
      </p:sp>
      <p:sp>
        <p:nvSpPr>
          <p:cNvPr id="452" name="Google Shape;452;p50"/>
          <p:cNvSpPr/>
          <p:nvPr/>
        </p:nvSpPr>
        <p:spPr>
          <a:xfrm>
            <a:off x="838200" y="1535543"/>
            <a:ext cx="3200400" cy="2286000"/>
          </a:xfrm>
          <a:custGeom>
            <a:avLst/>
            <a:gdLst/>
            <a:ahLst/>
            <a:cxnLst/>
            <a:rect l="l" t="t" r="r" b="b"/>
            <a:pathLst>
              <a:path w="2689898" h="1613939" extrusionOk="0">
                <a:moveTo>
                  <a:pt x="0" y="0"/>
                </a:moveTo>
                <a:lnTo>
                  <a:pt x="2689898" y="0"/>
                </a:lnTo>
                <a:lnTo>
                  <a:pt x="2689898" y="1613939"/>
                </a:lnTo>
                <a:lnTo>
                  <a:pt x="0" y="1613939"/>
                </a:lnTo>
                <a:lnTo>
                  <a:pt x="0" y="0"/>
                </a:lnTo>
                <a:close/>
              </a:path>
            </a:pathLst>
          </a:custGeom>
          <a:noFill/>
          <a:ln w="47625" cap="flat" cmpd="sng">
            <a:solidFill>
              <a:srgbClr val="00943B"/>
            </a:solidFill>
            <a:prstDash val="solid"/>
            <a:miter lim="800000"/>
            <a:headEnd type="none" w="sm" len="sm"/>
            <a:tailEnd type="none" w="sm" len="sm"/>
          </a:ln>
        </p:spPr>
        <p:txBody>
          <a:bodyPr spcFirstLastPara="1" wrap="square" lIns="76200" tIns="76200" rIns="76200" bIns="76200" anchor="t" anchorCtr="0">
            <a:noAutofit/>
          </a:bodyPr>
          <a:lstStyle/>
          <a:p>
            <a:pPr marL="0" marR="0" lvl="0" indent="0" algn="ctr" rtl="0">
              <a:lnSpc>
                <a:spcPct val="90000"/>
              </a:lnSpc>
              <a:spcBef>
                <a:spcPts val="0"/>
              </a:spcBef>
              <a:spcAft>
                <a:spcPts val="0"/>
              </a:spcAft>
              <a:buClr>
                <a:schemeClr val="dk1"/>
              </a:buClr>
              <a:buSzPts val="2400"/>
              <a:buFont typeface="Arial"/>
              <a:buNone/>
            </a:pPr>
            <a:r>
              <a:rPr lang="fr-FR" sz="2400" b="1" u="sng">
                <a:solidFill>
                  <a:schemeClr val="dk1"/>
                </a:solidFill>
              </a:rPr>
              <a:t>Volet</a:t>
            </a:r>
            <a:r>
              <a:rPr lang="fr-FR" sz="2400" b="1" u="sng">
                <a:solidFill>
                  <a:schemeClr val="dk1"/>
                </a:solidFill>
                <a:latin typeface="Arial"/>
                <a:ea typeface="Arial"/>
                <a:cs typeface="Arial"/>
                <a:sym typeface="Arial"/>
              </a:rPr>
              <a:t> d'action 1</a:t>
            </a:r>
            <a:endParaRPr lang="fr-FR"/>
          </a:p>
          <a:p>
            <a:pPr marL="0" marR="0" lvl="0" indent="0" algn="ctr" rtl="0">
              <a:lnSpc>
                <a:spcPct val="90000"/>
              </a:lnSpc>
              <a:spcBef>
                <a:spcPts val="840"/>
              </a:spcBef>
              <a:spcAft>
                <a:spcPts val="0"/>
              </a:spcAft>
              <a:buClr>
                <a:schemeClr val="dk1"/>
              </a:buClr>
              <a:buSzPts val="2200"/>
              <a:buFont typeface="Arial"/>
              <a:buNone/>
            </a:pPr>
            <a:r>
              <a:rPr lang="fr-FR" sz="2200">
                <a:solidFill>
                  <a:schemeClr val="dk1"/>
                </a:solidFill>
              </a:rPr>
              <a:t>Augmenter </a:t>
            </a:r>
            <a:r>
              <a:rPr lang="fr-FR" sz="2200">
                <a:solidFill>
                  <a:schemeClr val="dk1"/>
                </a:solidFill>
                <a:latin typeface="Arial"/>
                <a:ea typeface="Arial"/>
                <a:cs typeface="Arial"/>
                <a:sym typeface="Arial"/>
              </a:rPr>
              <a:t>les capacités </a:t>
            </a:r>
            <a:r>
              <a:rPr lang="fr-FR" sz="2200">
                <a:solidFill>
                  <a:schemeClr val="dk1"/>
                </a:solidFill>
              </a:rPr>
              <a:t>Une Seule Santé</a:t>
            </a:r>
            <a:r>
              <a:rPr lang="fr-FR" sz="2200">
                <a:solidFill>
                  <a:schemeClr val="dk1"/>
                </a:solidFill>
                <a:latin typeface="Arial"/>
                <a:ea typeface="Arial"/>
                <a:cs typeface="Arial"/>
                <a:sym typeface="Arial"/>
              </a:rPr>
              <a:t> pour </a:t>
            </a:r>
            <a:r>
              <a:rPr lang="fr-FR" sz="2200">
                <a:solidFill>
                  <a:schemeClr val="dk1"/>
                </a:solidFill>
              </a:rPr>
              <a:t>renforcer</a:t>
            </a:r>
            <a:r>
              <a:rPr lang="fr-FR" sz="2200">
                <a:solidFill>
                  <a:schemeClr val="dk1"/>
                </a:solidFill>
                <a:latin typeface="Arial"/>
                <a:ea typeface="Arial"/>
                <a:cs typeface="Arial"/>
                <a:sym typeface="Arial"/>
              </a:rPr>
              <a:t> les systèmes de santé</a:t>
            </a:r>
            <a:endParaRPr lang="fr-FR" sz="2200" b="1">
              <a:solidFill>
                <a:schemeClr val="dk1"/>
              </a:solidFill>
              <a:latin typeface="Arial"/>
              <a:ea typeface="Arial"/>
              <a:cs typeface="Arial"/>
              <a:sym typeface="Arial"/>
            </a:endParaRPr>
          </a:p>
        </p:txBody>
      </p:sp>
      <p:sp>
        <p:nvSpPr>
          <p:cNvPr id="453" name="Google Shape;453;p50"/>
          <p:cNvSpPr/>
          <p:nvPr/>
        </p:nvSpPr>
        <p:spPr>
          <a:xfrm>
            <a:off x="4495800" y="1529562"/>
            <a:ext cx="3200400" cy="2286000"/>
          </a:xfrm>
          <a:custGeom>
            <a:avLst/>
            <a:gdLst/>
            <a:ahLst/>
            <a:cxnLst/>
            <a:rect l="l" t="t" r="r" b="b"/>
            <a:pathLst>
              <a:path w="2689898" h="1613939" extrusionOk="0">
                <a:moveTo>
                  <a:pt x="0" y="0"/>
                </a:moveTo>
                <a:lnTo>
                  <a:pt x="2689898" y="0"/>
                </a:lnTo>
                <a:lnTo>
                  <a:pt x="2689898" y="1613939"/>
                </a:lnTo>
                <a:lnTo>
                  <a:pt x="0" y="1613939"/>
                </a:lnTo>
                <a:lnTo>
                  <a:pt x="0" y="0"/>
                </a:lnTo>
                <a:close/>
              </a:path>
            </a:pathLst>
          </a:custGeom>
          <a:noFill/>
          <a:ln w="47625" cap="flat" cmpd="sng">
            <a:solidFill>
              <a:srgbClr val="00943B"/>
            </a:solidFill>
            <a:prstDash val="solid"/>
            <a:miter lim="800000"/>
            <a:headEnd type="none" w="sm" len="sm"/>
            <a:tailEnd type="none" w="sm" len="sm"/>
          </a:ln>
        </p:spPr>
        <p:txBody>
          <a:bodyPr spcFirstLastPara="1" wrap="square" lIns="76200" tIns="76200" rIns="76200" bIns="76200" anchor="t" anchorCtr="0">
            <a:noAutofit/>
          </a:bodyPr>
          <a:lstStyle/>
          <a:p>
            <a:pPr marL="0" marR="0" lvl="0" indent="0" algn="ctr" rtl="0">
              <a:lnSpc>
                <a:spcPct val="90000"/>
              </a:lnSpc>
              <a:spcBef>
                <a:spcPts val="0"/>
              </a:spcBef>
              <a:spcAft>
                <a:spcPts val="0"/>
              </a:spcAft>
              <a:buClr>
                <a:schemeClr val="dk1"/>
              </a:buClr>
              <a:buSzPts val="2400"/>
              <a:buFont typeface="Arial"/>
              <a:buNone/>
            </a:pPr>
            <a:r>
              <a:rPr lang="fr-FR" sz="2400" b="1" u="sng">
                <a:solidFill>
                  <a:schemeClr val="dk1"/>
                </a:solidFill>
              </a:rPr>
              <a:t>Volet</a:t>
            </a:r>
            <a:r>
              <a:rPr lang="fr-FR" sz="2400" b="1" u="sng">
                <a:solidFill>
                  <a:schemeClr val="dk1"/>
                </a:solidFill>
                <a:latin typeface="Arial"/>
                <a:ea typeface="Arial"/>
                <a:cs typeface="Arial"/>
                <a:sym typeface="Arial"/>
              </a:rPr>
              <a:t> d'action 2</a:t>
            </a:r>
            <a:endParaRPr lang="fr-FR"/>
          </a:p>
          <a:p>
            <a:pPr algn="ctr">
              <a:lnSpc>
                <a:spcPct val="90000"/>
              </a:lnSpc>
              <a:spcBef>
                <a:spcPts val="840"/>
              </a:spcBef>
              <a:buClr>
                <a:schemeClr val="dk1"/>
              </a:buClr>
              <a:buSzPts val="2200"/>
            </a:pPr>
            <a:r>
              <a:rPr lang="fr-FR" sz="2200">
                <a:solidFill>
                  <a:schemeClr val="dk1"/>
                </a:solidFill>
              </a:rPr>
              <a:t>Réduire les risques liés aux épidémies et pandémies de zoonoses émergentes et réémergentes</a:t>
            </a:r>
          </a:p>
        </p:txBody>
      </p:sp>
      <p:sp>
        <p:nvSpPr>
          <p:cNvPr id="454" name="Google Shape;454;p50"/>
          <p:cNvSpPr/>
          <p:nvPr/>
        </p:nvSpPr>
        <p:spPr>
          <a:xfrm>
            <a:off x="8153400" y="1535543"/>
            <a:ext cx="3200400" cy="2286000"/>
          </a:xfrm>
          <a:custGeom>
            <a:avLst/>
            <a:gdLst/>
            <a:ahLst/>
            <a:cxnLst/>
            <a:rect l="l" t="t" r="r" b="b"/>
            <a:pathLst>
              <a:path w="2743210" h="1560193" extrusionOk="0">
                <a:moveTo>
                  <a:pt x="0" y="0"/>
                </a:moveTo>
                <a:lnTo>
                  <a:pt x="2743210" y="0"/>
                </a:lnTo>
                <a:lnTo>
                  <a:pt x="2743210" y="1560193"/>
                </a:lnTo>
                <a:lnTo>
                  <a:pt x="0" y="1560193"/>
                </a:lnTo>
                <a:lnTo>
                  <a:pt x="0" y="0"/>
                </a:lnTo>
                <a:close/>
              </a:path>
            </a:pathLst>
          </a:custGeom>
          <a:noFill/>
          <a:ln w="47625" cap="flat" cmpd="sng">
            <a:solidFill>
              <a:srgbClr val="00943B"/>
            </a:solidFill>
            <a:prstDash val="solid"/>
            <a:miter lim="800000"/>
            <a:headEnd type="none" w="sm" len="sm"/>
            <a:tailEnd type="none" w="sm" len="sm"/>
          </a:ln>
        </p:spPr>
        <p:txBody>
          <a:bodyPr spcFirstLastPara="1" wrap="square" lIns="76200" tIns="76200" rIns="76200" bIns="76200" anchor="t" anchorCtr="0">
            <a:noAutofit/>
          </a:bodyPr>
          <a:lstStyle/>
          <a:p>
            <a:pPr marL="0" marR="0" lvl="0" indent="0" algn="ctr" rtl="0">
              <a:lnSpc>
                <a:spcPct val="90000"/>
              </a:lnSpc>
              <a:spcBef>
                <a:spcPts val="0"/>
              </a:spcBef>
              <a:spcAft>
                <a:spcPts val="0"/>
              </a:spcAft>
              <a:buClr>
                <a:schemeClr val="dk1"/>
              </a:buClr>
              <a:buSzPts val="2400"/>
              <a:buFont typeface="Arial"/>
              <a:buNone/>
            </a:pPr>
            <a:r>
              <a:rPr lang="fr-FR" sz="2400" b="1" u="sng">
                <a:solidFill>
                  <a:schemeClr val="dk1"/>
                </a:solidFill>
              </a:rPr>
              <a:t>Volet</a:t>
            </a:r>
            <a:r>
              <a:rPr lang="fr-FR" sz="2400" b="1" u="sng">
                <a:solidFill>
                  <a:schemeClr val="dk1"/>
                </a:solidFill>
                <a:latin typeface="Arial"/>
                <a:ea typeface="Arial"/>
                <a:cs typeface="Arial"/>
                <a:sym typeface="Arial"/>
              </a:rPr>
              <a:t> d'action 3</a:t>
            </a:r>
            <a:endParaRPr lang="fr-FR"/>
          </a:p>
          <a:p>
            <a:pPr marL="0" lvl="0" indent="0" algn="ctr">
              <a:lnSpc>
                <a:spcPct val="90000"/>
              </a:lnSpc>
              <a:spcBef>
                <a:spcPts val="840"/>
              </a:spcBef>
              <a:buClr>
                <a:schemeClr val="dk1"/>
              </a:buClr>
              <a:buSzPts val="2200"/>
              <a:buFont typeface="Arial"/>
              <a:buNone/>
            </a:pPr>
            <a:r>
              <a:rPr lang="fr-FR" sz="2200">
                <a:solidFill>
                  <a:schemeClr val="dk1"/>
                </a:solidFill>
              </a:rPr>
              <a:t>Maitriser et éliminer les zoonoses endémiques, les maladies tropicales négligées et les maladies à transmission vectorielle</a:t>
            </a:r>
          </a:p>
        </p:txBody>
      </p:sp>
      <p:sp>
        <p:nvSpPr>
          <p:cNvPr id="455" name="Google Shape;455;p50"/>
          <p:cNvSpPr/>
          <p:nvPr/>
        </p:nvSpPr>
        <p:spPr>
          <a:xfrm>
            <a:off x="838200" y="3972118"/>
            <a:ext cx="3200400" cy="2133043"/>
          </a:xfrm>
          <a:custGeom>
            <a:avLst/>
            <a:gdLst/>
            <a:ahLst/>
            <a:cxnLst/>
            <a:rect l="l" t="t" r="r" b="b"/>
            <a:pathLst>
              <a:path w="2706667" h="1601487" extrusionOk="0">
                <a:moveTo>
                  <a:pt x="0" y="0"/>
                </a:moveTo>
                <a:lnTo>
                  <a:pt x="2706667" y="0"/>
                </a:lnTo>
                <a:lnTo>
                  <a:pt x="2706667" y="1601487"/>
                </a:lnTo>
                <a:lnTo>
                  <a:pt x="0" y="1601487"/>
                </a:lnTo>
                <a:lnTo>
                  <a:pt x="0" y="0"/>
                </a:lnTo>
                <a:close/>
              </a:path>
            </a:pathLst>
          </a:custGeom>
          <a:noFill/>
          <a:ln w="47625" cap="flat" cmpd="sng">
            <a:solidFill>
              <a:srgbClr val="00943B"/>
            </a:solidFill>
            <a:prstDash val="solid"/>
            <a:miter lim="800000"/>
            <a:headEnd type="none" w="sm" len="sm"/>
            <a:tailEnd type="none" w="sm" len="sm"/>
          </a:ln>
        </p:spPr>
        <p:txBody>
          <a:bodyPr spcFirstLastPara="1" wrap="square" lIns="76200" tIns="76200" rIns="76200" bIns="76200" anchor="ctr" anchorCtr="0">
            <a:noAutofit/>
          </a:bodyPr>
          <a:lstStyle/>
          <a:p>
            <a:pPr marL="0" marR="0" lvl="0" indent="0" algn="ctr" rtl="0">
              <a:lnSpc>
                <a:spcPct val="90000"/>
              </a:lnSpc>
              <a:spcBef>
                <a:spcPts val="0"/>
              </a:spcBef>
              <a:spcAft>
                <a:spcPts val="0"/>
              </a:spcAft>
              <a:buClr>
                <a:schemeClr val="dk1"/>
              </a:buClr>
              <a:buSzPts val="2400"/>
              <a:buFont typeface="Arial"/>
              <a:buNone/>
            </a:pPr>
            <a:r>
              <a:rPr lang="fr-FR" sz="2400" b="1" u="sng">
                <a:solidFill>
                  <a:schemeClr val="dk1"/>
                </a:solidFill>
              </a:rPr>
              <a:t>Volet</a:t>
            </a:r>
            <a:r>
              <a:rPr lang="fr-FR" sz="2400" b="1" u="sng">
                <a:solidFill>
                  <a:schemeClr val="dk1"/>
                </a:solidFill>
                <a:latin typeface="Arial"/>
                <a:ea typeface="Arial"/>
                <a:cs typeface="Arial"/>
                <a:sym typeface="Arial"/>
              </a:rPr>
              <a:t> d'action 4</a:t>
            </a:r>
            <a:endParaRPr lang="fr-FR"/>
          </a:p>
          <a:p>
            <a:pPr marL="0" marR="0" lvl="0" indent="0" algn="ctr" rtl="0">
              <a:lnSpc>
                <a:spcPct val="90000"/>
              </a:lnSpc>
              <a:spcBef>
                <a:spcPts val="840"/>
              </a:spcBef>
              <a:spcAft>
                <a:spcPts val="0"/>
              </a:spcAft>
              <a:buClr>
                <a:schemeClr val="dk1"/>
              </a:buClr>
              <a:buSzPts val="2200"/>
              <a:buFont typeface="Arial"/>
              <a:buNone/>
            </a:pPr>
            <a:r>
              <a:rPr lang="fr-FR" sz="2200">
                <a:solidFill>
                  <a:schemeClr val="dk1"/>
                </a:solidFill>
                <a:latin typeface="Arial"/>
                <a:ea typeface="Arial"/>
                <a:cs typeface="Arial"/>
                <a:sym typeface="Arial"/>
              </a:rPr>
              <a:t>Renforcer l'évaluation, la gestion et la communication des risques en matière de sécurité alimentaire</a:t>
            </a:r>
            <a:endParaRPr lang="fr-FR" sz="2200" b="0">
              <a:solidFill>
                <a:schemeClr val="dk1"/>
              </a:solidFill>
              <a:latin typeface="Arial"/>
              <a:ea typeface="Arial"/>
              <a:cs typeface="Arial"/>
              <a:sym typeface="Arial"/>
            </a:endParaRPr>
          </a:p>
        </p:txBody>
      </p:sp>
      <p:sp>
        <p:nvSpPr>
          <p:cNvPr id="456" name="Google Shape;456;p50"/>
          <p:cNvSpPr/>
          <p:nvPr/>
        </p:nvSpPr>
        <p:spPr>
          <a:xfrm>
            <a:off x="4495800" y="3966137"/>
            <a:ext cx="3200400" cy="2133043"/>
          </a:xfrm>
          <a:custGeom>
            <a:avLst/>
            <a:gdLst/>
            <a:ahLst/>
            <a:cxnLst/>
            <a:rect l="l" t="t" r="r" b="b"/>
            <a:pathLst>
              <a:path w="2760096" h="1656938" extrusionOk="0">
                <a:moveTo>
                  <a:pt x="0" y="0"/>
                </a:moveTo>
                <a:lnTo>
                  <a:pt x="2760096" y="0"/>
                </a:lnTo>
                <a:lnTo>
                  <a:pt x="2760096" y="1656938"/>
                </a:lnTo>
                <a:lnTo>
                  <a:pt x="0" y="1656938"/>
                </a:lnTo>
                <a:lnTo>
                  <a:pt x="0" y="0"/>
                </a:lnTo>
                <a:close/>
              </a:path>
            </a:pathLst>
          </a:custGeom>
          <a:noFill/>
          <a:ln w="47625" cap="flat" cmpd="sng">
            <a:solidFill>
              <a:srgbClr val="00943B"/>
            </a:solidFill>
            <a:prstDash val="solid"/>
            <a:miter lim="800000"/>
            <a:headEnd type="none" w="sm" len="sm"/>
            <a:tailEnd type="none" w="sm" len="sm"/>
          </a:ln>
        </p:spPr>
        <p:txBody>
          <a:bodyPr spcFirstLastPara="1" wrap="square" lIns="76200" tIns="76200" rIns="76200" bIns="76200" anchor="t" anchorCtr="0">
            <a:noAutofit/>
          </a:bodyPr>
          <a:lstStyle/>
          <a:p>
            <a:pPr marL="0" marR="0" lvl="0" indent="0" algn="ctr" rtl="0">
              <a:lnSpc>
                <a:spcPct val="90000"/>
              </a:lnSpc>
              <a:spcBef>
                <a:spcPts val="0"/>
              </a:spcBef>
              <a:spcAft>
                <a:spcPts val="0"/>
              </a:spcAft>
              <a:buClr>
                <a:schemeClr val="dk1"/>
              </a:buClr>
              <a:buSzPts val="2400"/>
              <a:buFont typeface="Arial"/>
              <a:buNone/>
            </a:pPr>
            <a:r>
              <a:rPr lang="fr-FR" sz="2400" b="1" u="sng">
                <a:solidFill>
                  <a:schemeClr val="dk1"/>
                </a:solidFill>
              </a:rPr>
              <a:t>Volet</a:t>
            </a:r>
            <a:r>
              <a:rPr lang="fr-FR" sz="2400" b="1" u="sng">
                <a:solidFill>
                  <a:schemeClr val="dk1"/>
                </a:solidFill>
                <a:latin typeface="Arial"/>
                <a:ea typeface="Arial"/>
                <a:cs typeface="Arial"/>
                <a:sym typeface="Arial"/>
              </a:rPr>
              <a:t> d'action 5</a:t>
            </a:r>
            <a:endParaRPr lang="fr-FR"/>
          </a:p>
          <a:p>
            <a:pPr marL="0" marR="0" lvl="0" indent="0" algn="ctr" rtl="0">
              <a:lnSpc>
                <a:spcPct val="90000"/>
              </a:lnSpc>
              <a:spcBef>
                <a:spcPts val="840"/>
              </a:spcBef>
              <a:spcAft>
                <a:spcPts val="0"/>
              </a:spcAft>
              <a:buClr>
                <a:schemeClr val="dk1"/>
              </a:buClr>
              <a:buSzPts val="2200"/>
              <a:buFont typeface="Arial"/>
              <a:buNone/>
            </a:pPr>
            <a:r>
              <a:rPr lang="fr-FR" sz="2200">
                <a:solidFill>
                  <a:schemeClr val="dk1"/>
                </a:solidFill>
              </a:rPr>
              <a:t>Juguler</a:t>
            </a:r>
            <a:r>
              <a:rPr lang="fr-FR" sz="2200">
                <a:solidFill>
                  <a:schemeClr val="dk1"/>
                </a:solidFill>
                <a:latin typeface="Arial"/>
                <a:ea typeface="Arial"/>
                <a:cs typeface="Arial"/>
                <a:sym typeface="Arial"/>
              </a:rPr>
              <a:t> la pandémie silencieuse de la résistance aux antimicrobiens</a:t>
            </a:r>
            <a:endParaRPr lang="fr-FR" sz="2200" b="1">
              <a:solidFill>
                <a:schemeClr val="dk1"/>
              </a:solidFill>
              <a:latin typeface="Arial"/>
              <a:ea typeface="Arial"/>
              <a:cs typeface="Arial"/>
              <a:sym typeface="Arial"/>
            </a:endParaRPr>
          </a:p>
          <a:p>
            <a:pPr marL="0" marR="0" lvl="0" indent="0" algn="ctr" rtl="0">
              <a:lnSpc>
                <a:spcPct val="90000"/>
              </a:lnSpc>
              <a:spcBef>
                <a:spcPts val="770"/>
              </a:spcBef>
              <a:spcAft>
                <a:spcPts val="0"/>
              </a:spcAft>
              <a:buClr>
                <a:schemeClr val="dk1"/>
              </a:buClr>
              <a:buSzPts val="2400"/>
              <a:buFont typeface="Arial"/>
              <a:buNone/>
            </a:pPr>
            <a:endParaRPr lang="fr-FR" sz="2400" b="0">
              <a:solidFill>
                <a:schemeClr val="dk1"/>
              </a:solidFill>
              <a:latin typeface="Arial"/>
              <a:ea typeface="Arial"/>
              <a:cs typeface="Arial"/>
              <a:sym typeface="Arial"/>
            </a:endParaRPr>
          </a:p>
        </p:txBody>
      </p:sp>
      <p:sp>
        <p:nvSpPr>
          <p:cNvPr id="457" name="Google Shape;457;p50"/>
          <p:cNvSpPr/>
          <p:nvPr/>
        </p:nvSpPr>
        <p:spPr>
          <a:xfrm>
            <a:off x="8153400" y="3968519"/>
            <a:ext cx="3203145" cy="2130195"/>
          </a:xfrm>
          <a:custGeom>
            <a:avLst/>
            <a:gdLst/>
            <a:ahLst/>
            <a:cxnLst/>
            <a:rect l="l" t="t" r="r" b="b"/>
            <a:pathLst>
              <a:path w="2492720" h="1629212" extrusionOk="0">
                <a:moveTo>
                  <a:pt x="0" y="0"/>
                </a:moveTo>
                <a:lnTo>
                  <a:pt x="2492720" y="0"/>
                </a:lnTo>
                <a:lnTo>
                  <a:pt x="2492720" y="1629212"/>
                </a:lnTo>
                <a:lnTo>
                  <a:pt x="0" y="1629212"/>
                </a:lnTo>
                <a:lnTo>
                  <a:pt x="0" y="0"/>
                </a:lnTo>
                <a:close/>
              </a:path>
            </a:pathLst>
          </a:custGeom>
          <a:noFill/>
          <a:ln w="47625" cap="flat" cmpd="sng">
            <a:solidFill>
              <a:srgbClr val="00943B"/>
            </a:solidFill>
            <a:prstDash val="solid"/>
            <a:miter lim="800000"/>
            <a:headEnd type="none" w="sm" len="sm"/>
            <a:tailEnd type="none" w="sm" len="sm"/>
          </a:ln>
        </p:spPr>
        <p:txBody>
          <a:bodyPr spcFirstLastPara="1" wrap="square" lIns="76200" tIns="76200" rIns="76200" bIns="76200" anchor="t" anchorCtr="0">
            <a:noAutofit/>
          </a:bodyPr>
          <a:lstStyle/>
          <a:p>
            <a:pPr marL="0" marR="0" lvl="0" indent="0" algn="ctr" rtl="0">
              <a:lnSpc>
                <a:spcPct val="90000"/>
              </a:lnSpc>
              <a:spcBef>
                <a:spcPts val="0"/>
              </a:spcBef>
              <a:spcAft>
                <a:spcPts val="0"/>
              </a:spcAft>
              <a:buClr>
                <a:schemeClr val="dk1"/>
              </a:buClr>
              <a:buSzPts val="2400"/>
              <a:buFont typeface="Arial"/>
              <a:buNone/>
            </a:pPr>
            <a:r>
              <a:rPr lang="fr-FR" sz="2400" b="1" u="sng">
                <a:solidFill>
                  <a:schemeClr val="dk1"/>
                </a:solidFill>
              </a:rPr>
              <a:t>Volet</a:t>
            </a:r>
            <a:r>
              <a:rPr lang="fr-FR" sz="2400" b="1" u="sng">
                <a:solidFill>
                  <a:schemeClr val="dk1"/>
                </a:solidFill>
                <a:latin typeface="Arial"/>
                <a:ea typeface="Arial"/>
                <a:cs typeface="Arial"/>
                <a:sym typeface="Arial"/>
              </a:rPr>
              <a:t> d'action 6</a:t>
            </a:r>
            <a:endParaRPr lang="fr-FR"/>
          </a:p>
          <a:p>
            <a:pPr marL="0" marR="0" lvl="0" indent="0" algn="ctr" rtl="0">
              <a:lnSpc>
                <a:spcPct val="90000"/>
              </a:lnSpc>
              <a:spcBef>
                <a:spcPts val="840"/>
              </a:spcBef>
              <a:spcAft>
                <a:spcPts val="0"/>
              </a:spcAft>
              <a:buClr>
                <a:schemeClr val="dk1"/>
              </a:buClr>
              <a:buSzPts val="2200"/>
              <a:buFont typeface="Arial"/>
              <a:buNone/>
            </a:pPr>
            <a:r>
              <a:rPr lang="fr-FR" sz="2200" b="0">
                <a:solidFill>
                  <a:schemeClr val="dk1"/>
                </a:solidFill>
                <a:latin typeface="Arial"/>
                <a:ea typeface="Arial"/>
                <a:cs typeface="Arial"/>
                <a:sym typeface="Arial"/>
              </a:rPr>
              <a:t>Intégrer l'environnement dans </a:t>
            </a:r>
            <a:r>
              <a:rPr lang="fr-FR" sz="2200">
                <a:solidFill>
                  <a:schemeClr val="dk1"/>
                </a:solidFill>
              </a:rPr>
              <a:t>Une Seule Santé</a:t>
            </a:r>
            <a:endParaRPr lang="fr-F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62"/>
        <p:cNvGrpSpPr/>
        <p:nvPr/>
      </p:nvGrpSpPr>
      <p:grpSpPr>
        <a:xfrm>
          <a:off x="0" y="0"/>
          <a:ext cx="0" cy="0"/>
          <a:chOff x="0" y="0"/>
          <a:chExt cx="0" cy="0"/>
        </a:xfrm>
      </p:grpSpPr>
      <p:sp>
        <p:nvSpPr>
          <p:cNvPr id="463" name="Google Shape;463;p51"/>
          <p:cNvSpPr txBox="1">
            <a:spLocks noGrp="1"/>
          </p:cNvSpPr>
          <p:nvPr>
            <p:ph type="body" idx="1"/>
          </p:nvPr>
        </p:nvSpPr>
        <p:spPr>
          <a:xfrm>
            <a:off x="838200" y="1478857"/>
            <a:ext cx="6548503" cy="4639309"/>
          </a:xfrm>
          <a:prstGeom prst="rect">
            <a:avLst/>
          </a:prstGeom>
          <a:noFill/>
          <a:ln>
            <a:noFill/>
          </a:ln>
        </p:spPr>
        <p:txBody>
          <a:bodyPr spcFirstLastPara="1" wrap="square" lIns="91425" tIns="45700" rIns="91425" bIns="45700" anchor="t" anchorCtr="0">
            <a:noAutofit/>
          </a:bodyPr>
          <a:lstStyle/>
          <a:p>
            <a:pPr marL="228600" lvl="1" indent="-228600" algn="l" rtl="0">
              <a:lnSpc>
                <a:spcPct val="100000"/>
              </a:lnSpc>
              <a:spcBef>
                <a:spcPts val="0"/>
              </a:spcBef>
              <a:spcAft>
                <a:spcPts val="0"/>
              </a:spcAft>
              <a:buClr>
                <a:srgbClr val="001402"/>
              </a:buClr>
              <a:buSzPts val="2800"/>
              <a:buFont typeface="Arial"/>
              <a:buChar char="•"/>
            </a:pPr>
            <a:r>
              <a:rPr lang="fr-FR" sz="2800"/>
              <a:t>Une approche Une Seule Santé :</a:t>
            </a:r>
            <a:endParaRPr lang="fr-FR"/>
          </a:p>
          <a:p>
            <a:pPr marL="685800" lvl="1" indent="-228600" algn="l" rtl="0">
              <a:lnSpc>
                <a:spcPct val="100000"/>
              </a:lnSpc>
              <a:spcBef>
                <a:spcPts val="1000"/>
              </a:spcBef>
              <a:spcAft>
                <a:spcPts val="0"/>
              </a:spcAft>
              <a:buSzPts val="2400"/>
              <a:buChar char="▪"/>
            </a:pPr>
            <a:r>
              <a:rPr lang="fr-FR"/>
              <a:t>Utilise une approche collaborative et multisectorielle</a:t>
            </a:r>
          </a:p>
          <a:p>
            <a:pPr marL="685800" lvl="1" indent="-228600" algn="l" rtl="0">
              <a:lnSpc>
                <a:spcPct val="100000"/>
              </a:lnSpc>
              <a:spcBef>
                <a:spcPts val="1000"/>
              </a:spcBef>
              <a:spcAft>
                <a:spcPts val="0"/>
              </a:spcAft>
              <a:buSzPts val="2400"/>
              <a:buChar char="▪"/>
            </a:pPr>
            <a:r>
              <a:rPr lang="fr-FR"/>
              <a:t>Reconnaît l'interconnexion entre les personnes, les animaux, les plantes et l'environnement qu'ils partagent</a:t>
            </a:r>
          </a:p>
          <a:p>
            <a:pPr marL="685800" lvl="1" indent="-228600" algn="l" rtl="0">
              <a:lnSpc>
                <a:spcPct val="100000"/>
              </a:lnSpc>
              <a:spcBef>
                <a:spcPts val="1000"/>
              </a:spcBef>
              <a:spcAft>
                <a:spcPts val="0"/>
              </a:spcAft>
              <a:buSzPts val="2400"/>
              <a:buChar char="▪"/>
            </a:pPr>
            <a:r>
              <a:rPr lang="fr-FR"/>
              <a:t>Nécessite une coordination, une communication et une collaboration entre l'homme, l'animal, l'environnement et d'autres secteurs concernés</a:t>
            </a:r>
          </a:p>
        </p:txBody>
      </p:sp>
      <p:sp>
        <p:nvSpPr>
          <p:cNvPr id="464" name="Google Shape;464;p51"/>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en-US">
                <a:latin typeface="Franklin Gothic Medium" panose="020B0603020102020204" pitchFamily="34" charset="0"/>
              </a:rPr>
              <a:t>Résumé</a:t>
            </a:r>
            <a:endParaRPr>
              <a:latin typeface="Franklin Gothic Medium" panose="020B0603020102020204" pitchFamily="34" charset="0"/>
            </a:endParaRPr>
          </a:p>
        </p:txBody>
      </p:sp>
      <p:sp>
        <p:nvSpPr>
          <p:cNvPr id="465" name="Google Shape;465;p51"/>
          <p:cNvSpPr txBox="1"/>
          <p:nvPr/>
        </p:nvSpPr>
        <p:spPr>
          <a:xfrm>
            <a:off x="10694135" y="3853500"/>
            <a:ext cx="1026169" cy="61400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chemeClr val="dk1"/>
                </a:solidFill>
                <a:latin typeface="Arial"/>
                <a:ea typeface="Arial"/>
                <a:cs typeface="Arial"/>
                <a:sym typeface="Arial"/>
              </a:rPr>
              <a:t>Santé animale</a:t>
            </a:r>
            <a:endParaRPr/>
          </a:p>
        </p:txBody>
      </p:sp>
      <p:sp>
        <p:nvSpPr>
          <p:cNvPr id="466" name="Google Shape;466;p51"/>
          <p:cNvSpPr/>
          <p:nvPr/>
        </p:nvSpPr>
        <p:spPr>
          <a:xfrm>
            <a:off x="7473094" y="3419727"/>
            <a:ext cx="2659829" cy="2606006"/>
          </a:xfrm>
          <a:prstGeom prst="flowChartConnector">
            <a:avLst/>
          </a:prstGeom>
          <a:solidFill>
            <a:srgbClr val="FFD966">
              <a:alpha val="20000"/>
            </a:srgbClr>
          </a:solidFill>
          <a:ln w="12700" cap="flat" cmpd="sng">
            <a:solidFill>
              <a:srgbClr val="FFF2C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67" name="Google Shape;467;p51"/>
          <p:cNvSpPr/>
          <p:nvPr/>
        </p:nvSpPr>
        <p:spPr>
          <a:xfrm>
            <a:off x="9407986" y="3488158"/>
            <a:ext cx="2659829" cy="2606006"/>
          </a:xfrm>
          <a:prstGeom prst="flowChartConnector">
            <a:avLst/>
          </a:prstGeom>
          <a:solidFill>
            <a:srgbClr val="2E75B5">
              <a:alpha val="20000"/>
            </a:srgbClr>
          </a:solidFill>
          <a:ln w="12700" cap="flat" cmpd="sng">
            <a:solidFill>
              <a:srgbClr val="DDEAF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68" name="Google Shape;468;p51"/>
          <p:cNvSpPr/>
          <p:nvPr/>
        </p:nvSpPr>
        <p:spPr>
          <a:xfrm>
            <a:off x="8355195" y="1884757"/>
            <a:ext cx="2659829" cy="2606006"/>
          </a:xfrm>
          <a:prstGeom prst="flowChartConnector">
            <a:avLst/>
          </a:prstGeom>
          <a:solidFill>
            <a:srgbClr val="548135">
              <a:alpha val="20000"/>
            </a:srgbClr>
          </a:solidFill>
          <a:ln w="12700" cap="flat" cmpd="sng">
            <a:solidFill>
              <a:srgbClr val="E1EFD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69" name="Google Shape;469;p51" descr="Deciduous tree with solid fill"/>
          <p:cNvPicPr preferRelativeResize="0"/>
          <p:nvPr/>
        </p:nvPicPr>
        <p:blipFill rotWithShape="1">
          <a:blip r:embed="rId3">
            <a:alphaModFix/>
          </a:blip>
          <a:srcRect/>
          <a:stretch/>
        </p:blipFill>
        <p:spPr>
          <a:xfrm>
            <a:off x="9231603" y="2564209"/>
            <a:ext cx="886610" cy="868669"/>
          </a:xfrm>
          <a:prstGeom prst="rect">
            <a:avLst/>
          </a:prstGeom>
          <a:noFill/>
          <a:ln>
            <a:noFill/>
          </a:ln>
        </p:spPr>
      </p:pic>
      <p:pic>
        <p:nvPicPr>
          <p:cNvPr id="470" name="Google Shape;470;p51" descr="Man with solid fill"/>
          <p:cNvPicPr preferRelativeResize="0"/>
          <p:nvPr/>
        </p:nvPicPr>
        <p:blipFill rotWithShape="1">
          <a:blip r:embed="rId4">
            <a:alphaModFix/>
          </a:blip>
          <a:srcRect/>
          <a:stretch/>
        </p:blipFill>
        <p:spPr>
          <a:xfrm>
            <a:off x="7823865" y="4627900"/>
            <a:ext cx="886610" cy="868669"/>
          </a:xfrm>
          <a:prstGeom prst="rect">
            <a:avLst/>
          </a:prstGeom>
          <a:noFill/>
          <a:ln>
            <a:noFill/>
          </a:ln>
        </p:spPr>
      </p:pic>
      <p:pic>
        <p:nvPicPr>
          <p:cNvPr id="471" name="Google Shape;471;p51" descr="Woman with solid fill"/>
          <p:cNvPicPr preferRelativeResize="0"/>
          <p:nvPr/>
        </p:nvPicPr>
        <p:blipFill rotWithShape="1">
          <a:blip r:embed="rId5">
            <a:alphaModFix/>
          </a:blip>
          <a:srcRect/>
          <a:stretch/>
        </p:blipFill>
        <p:spPr>
          <a:xfrm>
            <a:off x="8266693" y="4620734"/>
            <a:ext cx="886610" cy="868669"/>
          </a:xfrm>
          <a:prstGeom prst="rect">
            <a:avLst/>
          </a:prstGeom>
          <a:noFill/>
          <a:ln>
            <a:noFill/>
          </a:ln>
        </p:spPr>
      </p:pic>
      <p:pic>
        <p:nvPicPr>
          <p:cNvPr id="472" name="Google Shape;472;p51" descr="Duck with solid fill"/>
          <p:cNvPicPr preferRelativeResize="0"/>
          <p:nvPr/>
        </p:nvPicPr>
        <p:blipFill rotWithShape="1">
          <a:blip r:embed="rId6">
            <a:alphaModFix/>
          </a:blip>
          <a:srcRect/>
          <a:stretch/>
        </p:blipFill>
        <p:spPr>
          <a:xfrm>
            <a:off x="10678295" y="4651606"/>
            <a:ext cx="886610" cy="868669"/>
          </a:xfrm>
          <a:prstGeom prst="rect">
            <a:avLst/>
          </a:prstGeom>
          <a:noFill/>
          <a:ln>
            <a:noFill/>
          </a:ln>
        </p:spPr>
      </p:pic>
      <p:sp>
        <p:nvSpPr>
          <p:cNvPr id="473" name="Google Shape;473;p51"/>
          <p:cNvSpPr txBox="1"/>
          <p:nvPr/>
        </p:nvSpPr>
        <p:spPr>
          <a:xfrm>
            <a:off x="8590790" y="2015368"/>
            <a:ext cx="2168235" cy="64629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chemeClr val="dk1"/>
                </a:solidFill>
                <a:latin typeface="Arial"/>
                <a:ea typeface="Arial"/>
                <a:cs typeface="Arial"/>
                <a:sym typeface="Arial"/>
              </a:rPr>
              <a:t>Santé </a:t>
            </a:r>
            <a:r>
              <a:rPr lang="fr-FR" sz="1800">
                <a:solidFill>
                  <a:schemeClr val="dk1"/>
                </a:solidFill>
                <a:latin typeface="Arial"/>
                <a:ea typeface="Arial"/>
                <a:cs typeface="Arial"/>
                <a:sym typeface="Arial"/>
              </a:rPr>
              <a:t>environnementale</a:t>
            </a:r>
            <a:endParaRPr lang="fr-FR"/>
          </a:p>
        </p:txBody>
      </p:sp>
      <p:sp>
        <p:nvSpPr>
          <p:cNvPr id="474" name="Google Shape;474;p51"/>
          <p:cNvSpPr txBox="1"/>
          <p:nvPr/>
        </p:nvSpPr>
        <p:spPr>
          <a:xfrm>
            <a:off x="7653174" y="4018364"/>
            <a:ext cx="1404041" cy="6463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chemeClr val="dk1"/>
                </a:solidFill>
                <a:latin typeface="Arial"/>
                <a:ea typeface="Arial"/>
                <a:cs typeface="Arial"/>
                <a:sym typeface="Arial"/>
              </a:rPr>
              <a:t>Santé humaine</a:t>
            </a:r>
            <a:endParaRPr/>
          </a:p>
        </p:txBody>
      </p:sp>
      <p:sp>
        <p:nvSpPr>
          <p:cNvPr id="475" name="Google Shape;475;p51"/>
          <p:cNvSpPr txBox="1"/>
          <p:nvPr/>
        </p:nvSpPr>
        <p:spPr>
          <a:xfrm>
            <a:off x="9121007" y="3837358"/>
            <a:ext cx="1362687" cy="64629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chemeClr val="dk1"/>
                </a:solidFill>
                <a:latin typeface="Arial"/>
                <a:ea typeface="Arial"/>
                <a:cs typeface="Arial"/>
                <a:sym typeface="Arial"/>
              </a:rPr>
              <a:t>Une </a:t>
            </a:r>
            <a:r>
              <a:rPr lang="en-US" sz="1800">
                <a:solidFill>
                  <a:schemeClr val="dk1"/>
                </a:solidFill>
              </a:rPr>
              <a:t>S</a:t>
            </a:r>
            <a:r>
              <a:rPr lang="en-US" sz="1800">
                <a:solidFill>
                  <a:schemeClr val="dk1"/>
                </a:solidFill>
                <a:latin typeface="Arial"/>
                <a:ea typeface="Arial"/>
                <a:cs typeface="Arial"/>
                <a:sym typeface="Arial"/>
              </a:rPr>
              <a:t>eule </a:t>
            </a:r>
            <a:r>
              <a:rPr lang="en-US" sz="1800">
                <a:solidFill>
                  <a:schemeClr val="dk1"/>
                </a:solidFill>
              </a:rPr>
              <a:t>S</a:t>
            </a:r>
            <a:r>
              <a:rPr lang="en-US" sz="1800">
                <a:solidFill>
                  <a:schemeClr val="dk1"/>
                </a:solidFill>
                <a:latin typeface="Arial"/>
                <a:ea typeface="Arial"/>
                <a:cs typeface="Arial"/>
                <a:sym typeface="Arial"/>
              </a:rPr>
              <a:t>anté</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80"/>
        <p:cNvGrpSpPr/>
        <p:nvPr/>
      </p:nvGrpSpPr>
      <p:grpSpPr>
        <a:xfrm>
          <a:off x="0" y="0"/>
          <a:ext cx="0" cy="0"/>
          <a:chOff x="0" y="0"/>
          <a:chExt cx="0" cy="0"/>
        </a:xfrm>
      </p:grpSpPr>
      <p:sp>
        <p:nvSpPr>
          <p:cNvPr id="481" name="Google Shape;481;p52"/>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rgbClr val="001402"/>
              </a:buClr>
              <a:buSzPts val="2800"/>
              <a:buChar char="•"/>
            </a:pPr>
            <a:r>
              <a:rPr lang="en-US"/>
              <a:t>Définir une approche Une Seule Santé</a:t>
            </a:r>
            <a:endParaRPr/>
          </a:p>
          <a:p>
            <a:pPr marL="228600" lvl="0" indent="-228600" algn="l" rtl="0">
              <a:lnSpc>
                <a:spcPct val="100000"/>
              </a:lnSpc>
              <a:spcBef>
                <a:spcPts val="1000"/>
              </a:spcBef>
              <a:spcAft>
                <a:spcPts val="0"/>
              </a:spcAft>
              <a:buClr>
                <a:srgbClr val="001402"/>
              </a:buClr>
              <a:buSzPts val="2800"/>
              <a:buChar char="•"/>
            </a:pPr>
            <a:r>
              <a:rPr lang="en-US"/>
              <a:t>Expliquer l'importance de l'approche Une Seule Santé</a:t>
            </a:r>
            <a:endParaRPr/>
          </a:p>
          <a:p>
            <a:pPr marL="228600" lvl="0" indent="-228600" algn="l" rtl="0">
              <a:lnSpc>
                <a:spcPct val="100000"/>
              </a:lnSpc>
              <a:spcBef>
                <a:spcPts val="1000"/>
              </a:spcBef>
              <a:spcAft>
                <a:spcPts val="0"/>
              </a:spcAft>
              <a:buClr>
                <a:srgbClr val="001402"/>
              </a:buClr>
              <a:buSzPts val="2800"/>
              <a:buChar char="•"/>
            </a:pPr>
            <a:r>
              <a:rPr lang="en-US"/>
              <a:t>Examiner le plan d'action conjoint Une Seule Santé</a:t>
            </a:r>
            <a:endParaRPr/>
          </a:p>
          <a:p>
            <a:pPr marL="228600" lvl="0" indent="-228600" algn="l" rtl="0">
              <a:lnSpc>
                <a:spcPct val="100000"/>
              </a:lnSpc>
              <a:spcBef>
                <a:spcPts val="1000"/>
              </a:spcBef>
              <a:spcAft>
                <a:spcPts val="0"/>
              </a:spcAft>
              <a:buClr>
                <a:srgbClr val="001402"/>
              </a:buClr>
              <a:buSzPts val="2800"/>
              <a:buChar char="•"/>
            </a:pPr>
            <a:r>
              <a:rPr lang="en-US"/>
              <a:t>Identifier les principales parties prenantes d’Une Seule Santé </a:t>
            </a:r>
            <a:endParaRPr/>
          </a:p>
        </p:txBody>
      </p:sp>
      <p:sp>
        <p:nvSpPr>
          <p:cNvPr id="482" name="Google Shape;482;p52"/>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a:latin typeface="Franklin Gothic Medium" panose="020B0603020102020204" pitchFamily="34" charset="0"/>
                <a:sym typeface="Libre Franklin Medium"/>
              </a:rPr>
              <a:t>Révision des objectifs</a:t>
            </a:r>
            <a:endParaRPr lang="fr-FR" sz="4800">
              <a:latin typeface="Franklin Gothic Medium" panose="020B0603020102020204" pitchFamily="34" charset="0"/>
              <a:sym typeface="Libre Franklin Medium"/>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09"/>
        <p:cNvGrpSpPr/>
        <p:nvPr/>
      </p:nvGrpSpPr>
      <p:grpSpPr>
        <a:xfrm>
          <a:off x="0" y="0"/>
          <a:ext cx="0" cy="0"/>
          <a:chOff x="0" y="0"/>
          <a:chExt cx="0" cy="0"/>
        </a:xfrm>
      </p:grpSpPr>
      <p:sp>
        <p:nvSpPr>
          <p:cNvPr id="310" name="Google Shape;310;p39"/>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800"/>
              <a:buNone/>
            </a:pPr>
            <a:r>
              <a:rPr lang="fr-FR"/>
              <a:t>À la fin de cette leçon, vous pourrez :</a:t>
            </a:r>
          </a:p>
          <a:p>
            <a:pPr marL="457200" lvl="0" indent="-457200" algn="l" rtl="0">
              <a:lnSpc>
                <a:spcPct val="100000"/>
              </a:lnSpc>
              <a:spcBef>
                <a:spcPts val="1000"/>
              </a:spcBef>
              <a:spcAft>
                <a:spcPts val="0"/>
              </a:spcAft>
              <a:buClr>
                <a:srgbClr val="001402"/>
              </a:buClr>
              <a:buSzPts val="2800"/>
              <a:buFont typeface="Arial"/>
              <a:buChar char="•"/>
            </a:pPr>
            <a:r>
              <a:rPr lang="fr-FR" b="0" dirty="0"/>
              <a:t>Définir une approche Une Seule Santé</a:t>
            </a:r>
            <a:endParaRPr lang="fr-FR" dirty="0"/>
          </a:p>
          <a:p>
            <a:pPr marL="457200" lvl="0" indent="-457200" algn="l" rtl="0">
              <a:lnSpc>
                <a:spcPct val="100000"/>
              </a:lnSpc>
              <a:spcBef>
                <a:spcPts val="1000"/>
              </a:spcBef>
              <a:spcAft>
                <a:spcPts val="0"/>
              </a:spcAft>
              <a:buClr>
                <a:srgbClr val="001402"/>
              </a:buClr>
              <a:buSzPts val="2800"/>
              <a:buFont typeface="Arial"/>
              <a:buChar char="•"/>
            </a:pPr>
            <a:r>
              <a:rPr lang="fr-FR" b="0" dirty="0"/>
              <a:t>Expliquer l'importance de l'approche Une Seule Santé</a:t>
            </a:r>
            <a:endParaRPr lang="fr-FR" dirty="0"/>
          </a:p>
          <a:p>
            <a:pPr marL="457200" lvl="0" indent="-457200" algn="l" rtl="0">
              <a:lnSpc>
                <a:spcPct val="100000"/>
              </a:lnSpc>
              <a:spcBef>
                <a:spcPts val="1000"/>
              </a:spcBef>
              <a:spcAft>
                <a:spcPts val="0"/>
              </a:spcAft>
              <a:buClr>
                <a:srgbClr val="001402"/>
              </a:buClr>
              <a:buSzPts val="2800"/>
              <a:buFont typeface="Arial"/>
              <a:buChar char="•"/>
            </a:pPr>
            <a:r>
              <a:rPr lang="fr-FR" b="0" dirty="0"/>
              <a:t>Examiner le plan d'action conjoint Une Seule Santé</a:t>
            </a:r>
            <a:endParaRPr lang="fr-FR" dirty="0"/>
          </a:p>
          <a:p>
            <a:pPr marL="457200" lvl="0" indent="-457200" algn="l" rtl="0">
              <a:lnSpc>
                <a:spcPct val="100000"/>
              </a:lnSpc>
              <a:spcBef>
                <a:spcPts val="1000"/>
              </a:spcBef>
              <a:spcAft>
                <a:spcPts val="0"/>
              </a:spcAft>
              <a:buClr>
                <a:srgbClr val="001402"/>
              </a:buClr>
              <a:buSzPts val="2800"/>
              <a:buFont typeface="Arial"/>
              <a:buChar char="•"/>
            </a:pPr>
            <a:r>
              <a:rPr lang="fr-FR" b="0" dirty="0"/>
              <a:t>Identifier les principales parties prenantes d’Une Seule Santé</a:t>
            </a:r>
            <a:endParaRPr lang="fr-FR" dirty="0"/>
          </a:p>
          <a:p>
            <a:pPr marL="0" lvl="0" indent="0" algn="l" rtl="0">
              <a:lnSpc>
                <a:spcPct val="100000"/>
              </a:lnSpc>
              <a:spcBef>
                <a:spcPts val="1000"/>
              </a:spcBef>
              <a:spcAft>
                <a:spcPts val="0"/>
              </a:spcAft>
              <a:buClr>
                <a:srgbClr val="001402"/>
              </a:buClr>
              <a:buSzPts val="2800"/>
              <a:buNone/>
            </a:pPr>
            <a:endParaRPr lang="fr-FR" b="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sp>
        <p:nvSpPr>
          <p:cNvPr id="316" name="Google Shape;316;p40"/>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a:latin typeface="Franklin Gothic Medium" panose="020B0603020102020204" pitchFamily="34" charset="0"/>
              </a:rPr>
              <a:t>Pourquoi promouvoir une approche </a:t>
            </a:r>
            <a:br>
              <a:rPr lang="fr-FR">
                <a:latin typeface="Franklin Gothic Medium" panose="020B0603020102020204" pitchFamily="34" charset="0"/>
              </a:rPr>
            </a:br>
            <a:r>
              <a:rPr lang="fr-FR" sz="4400">
                <a:latin typeface="Franklin Gothic Medium" panose="020B0603020102020204" pitchFamily="34" charset="0"/>
                <a:sym typeface="Libre Franklin Medium"/>
              </a:rPr>
              <a:t>Une Seule Santé </a:t>
            </a:r>
            <a:r>
              <a:rPr lang="fr-FR">
                <a:latin typeface="Franklin Gothic Medium" panose="020B0603020102020204" pitchFamily="34" charset="0"/>
              </a:rPr>
              <a:t>?</a:t>
            </a:r>
          </a:p>
        </p:txBody>
      </p:sp>
      <p:sp>
        <p:nvSpPr>
          <p:cNvPr id="317" name="Google Shape;317;p40"/>
          <p:cNvSpPr txBox="1">
            <a:spLocks noGrp="1"/>
          </p:cNvSpPr>
          <p:nvPr>
            <p:ph type="body" idx="2"/>
          </p:nvPr>
        </p:nvSpPr>
        <p:spPr>
          <a:xfrm>
            <a:off x="4808483" y="6297581"/>
            <a:ext cx="4772594" cy="211243"/>
          </a:xfrm>
          <a:prstGeom prst="rect">
            <a:avLst/>
          </a:prstGeom>
          <a:noFill/>
          <a:ln>
            <a:noFill/>
          </a:ln>
        </p:spPr>
        <p:txBody>
          <a:bodyPr spcFirstLastPara="1" wrap="square" lIns="91425" tIns="45700" rIns="91425" bIns="45700" anchor="t" anchorCtr="0">
            <a:noAutofit/>
          </a:bodyPr>
          <a:lstStyle/>
          <a:p>
            <a:pPr marL="0" lvl="0" indent="0" algn="r" rtl="0">
              <a:lnSpc>
                <a:spcPct val="90000"/>
              </a:lnSpc>
              <a:spcBef>
                <a:spcPts val="0"/>
              </a:spcBef>
              <a:spcAft>
                <a:spcPts val="0"/>
              </a:spcAft>
              <a:buClr>
                <a:schemeClr val="hlink"/>
              </a:buClr>
              <a:buSzPts val="1200"/>
              <a:buNone/>
            </a:pPr>
            <a:r>
              <a:rPr lang="en-US" sz="1200" u="sng">
                <a:solidFill>
                  <a:schemeClr val="hlink"/>
                </a:solidFill>
                <a:hlinkClick r:id="rId3"/>
              </a:rPr>
              <a:t>OIE - Organisation mondiale de la santé animale</a:t>
            </a:r>
            <a:endParaRPr sz="1200"/>
          </a:p>
          <a:p>
            <a:pPr marL="0" lvl="0" indent="0" algn="r" rtl="0">
              <a:lnSpc>
                <a:spcPct val="90000"/>
              </a:lnSpc>
              <a:spcBef>
                <a:spcPts val="0"/>
              </a:spcBef>
              <a:spcAft>
                <a:spcPts val="0"/>
              </a:spcAft>
              <a:buClr>
                <a:schemeClr val="hlink"/>
              </a:buClr>
              <a:buSzPts val="1200"/>
              <a:buNone/>
            </a:pPr>
            <a:r>
              <a:rPr lang="en-US" sz="1200" u="sng">
                <a:solidFill>
                  <a:schemeClr val="hlink"/>
                </a:solidFill>
                <a:hlinkClick r:id="rId4"/>
              </a:rPr>
              <a:t>One Health (who.int)</a:t>
            </a:r>
            <a:endParaRPr sz="1200"/>
          </a:p>
          <a:p>
            <a:pPr marL="0" lvl="0" indent="0" algn="r" rtl="0">
              <a:lnSpc>
                <a:spcPct val="90000"/>
              </a:lnSpc>
              <a:spcBef>
                <a:spcPts val="1000"/>
              </a:spcBef>
              <a:spcAft>
                <a:spcPts val="0"/>
              </a:spcAft>
              <a:buClr>
                <a:schemeClr val="dk1"/>
              </a:buClr>
              <a:buSzPts val="1200"/>
              <a:buNone/>
            </a:pPr>
            <a:endParaRPr/>
          </a:p>
        </p:txBody>
      </p:sp>
      <p:sp>
        <p:nvSpPr>
          <p:cNvPr id="318" name="Google Shape;318;p40"/>
          <p:cNvSpPr txBox="1"/>
          <p:nvPr/>
        </p:nvSpPr>
        <p:spPr>
          <a:xfrm>
            <a:off x="614916" y="1666984"/>
            <a:ext cx="2961422" cy="132343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000">
                <a:solidFill>
                  <a:schemeClr val="dk1"/>
                </a:solidFill>
                <a:latin typeface="Arial"/>
                <a:ea typeface="Arial"/>
                <a:cs typeface="Arial"/>
                <a:sym typeface="Arial"/>
              </a:rPr>
              <a:t>La santé et les maladies humaines sont liées à la santé des animaux et à l'environnement</a:t>
            </a:r>
            <a:endParaRPr/>
          </a:p>
        </p:txBody>
      </p:sp>
      <p:sp>
        <p:nvSpPr>
          <p:cNvPr id="319" name="Google Shape;319;p40"/>
          <p:cNvSpPr txBox="1"/>
          <p:nvPr/>
        </p:nvSpPr>
        <p:spPr>
          <a:xfrm>
            <a:off x="614916" y="3923976"/>
            <a:ext cx="3355233" cy="132343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CA" sz="2000">
                <a:solidFill>
                  <a:schemeClr val="dk1"/>
                </a:solidFill>
                <a:sym typeface="Arial"/>
              </a:rPr>
              <a:t>3 maladies infectieuses émergentes sur 4 sont transmissibles de l'animal à l'homme (</a:t>
            </a:r>
            <a:r>
              <a:rPr lang="fr-CA" sz="2000" i="1">
                <a:solidFill>
                  <a:schemeClr val="dk1"/>
                </a:solidFill>
                <a:sym typeface="Arial"/>
              </a:rPr>
              <a:t>zoonoses</a:t>
            </a:r>
            <a:r>
              <a:rPr lang="fr-CA" sz="2000">
                <a:solidFill>
                  <a:schemeClr val="dk1"/>
                </a:solidFill>
                <a:sym typeface="Arial"/>
              </a:rPr>
              <a:t>)</a:t>
            </a:r>
            <a:endParaRPr lang="fr-CA"/>
          </a:p>
        </p:txBody>
      </p:sp>
      <p:sp>
        <p:nvSpPr>
          <p:cNvPr id="320" name="Google Shape;320;p40"/>
          <p:cNvSpPr txBox="1"/>
          <p:nvPr/>
        </p:nvSpPr>
        <p:spPr>
          <a:xfrm>
            <a:off x="4173376" y="4904553"/>
            <a:ext cx="3524700" cy="13236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a:solidFill>
                  <a:schemeClr val="dk1"/>
                </a:solidFill>
                <a:sym typeface="Arial"/>
              </a:rPr>
              <a:t>L'homme et l'animal </a:t>
            </a:r>
            <a:r>
              <a:rPr lang="fr-FR" sz="2000">
                <a:solidFill>
                  <a:schemeClr val="dk1"/>
                </a:solidFill>
              </a:rPr>
              <a:t>partagent une</a:t>
            </a:r>
            <a:r>
              <a:rPr lang="fr-FR" sz="2000">
                <a:solidFill>
                  <a:schemeClr val="dk1"/>
                </a:solidFill>
                <a:sym typeface="Arial"/>
              </a:rPr>
              <a:t> origine et un développement de maladies </a:t>
            </a:r>
            <a:r>
              <a:rPr lang="fr-FR" sz="2000">
                <a:solidFill>
                  <a:schemeClr val="dk1"/>
                </a:solidFill>
              </a:rPr>
              <a:t>similaires</a:t>
            </a:r>
            <a:endParaRPr lang="fr-FR"/>
          </a:p>
        </p:txBody>
      </p:sp>
      <p:sp>
        <p:nvSpPr>
          <p:cNvPr id="321" name="Google Shape;321;p40"/>
          <p:cNvSpPr txBox="1"/>
          <p:nvPr/>
        </p:nvSpPr>
        <p:spPr>
          <a:xfrm>
            <a:off x="7858298" y="1513095"/>
            <a:ext cx="3718786" cy="163121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CA" sz="2000">
                <a:solidFill>
                  <a:schemeClr val="dk1"/>
                </a:solidFill>
                <a:sym typeface="Arial"/>
              </a:rPr>
              <a:t>Un seul secteur de la santé ou une seule organisation ne peut pas répondre de manière adéquate aux menaces de santé publique</a:t>
            </a:r>
            <a:endParaRPr lang="fr-CA"/>
          </a:p>
        </p:txBody>
      </p:sp>
      <p:sp>
        <p:nvSpPr>
          <p:cNvPr id="322" name="Google Shape;322;p40"/>
          <p:cNvSpPr txBox="1"/>
          <p:nvPr/>
        </p:nvSpPr>
        <p:spPr>
          <a:xfrm>
            <a:off x="7697972" y="3770087"/>
            <a:ext cx="3879112" cy="163121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000">
                <a:solidFill>
                  <a:schemeClr val="dk1"/>
                </a:solidFill>
                <a:latin typeface="Arial"/>
                <a:ea typeface="Arial"/>
                <a:cs typeface="Arial"/>
                <a:sym typeface="Arial"/>
              </a:rPr>
              <a:t>La surveillance et la réaction intégrées en matière de santé publique permettent de prendre des décisions éclairées dans tous les secteurs</a:t>
            </a:r>
            <a:endParaRPr/>
          </a:p>
        </p:txBody>
      </p:sp>
      <p:pic>
        <p:nvPicPr>
          <p:cNvPr id="323" name="Google Shape;323;p40" descr="We must take a One Health approach to improve human pandemic infection  control - The BMJ"/>
          <p:cNvPicPr preferRelativeResize="0"/>
          <p:nvPr/>
        </p:nvPicPr>
        <p:blipFill rotWithShape="1">
          <a:blip r:embed="rId5">
            <a:alphaModFix/>
          </a:blip>
          <a:srcRect/>
          <a:stretch/>
        </p:blipFill>
        <p:spPr>
          <a:xfrm>
            <a:off x="4158780" y="2029170"/>
            <a:ext cx="3699518" cy="240004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329" name="Google Shape;329;p41"/>
          <p:cNvSpPr/>
          <p:nvPr/>
        </p:nvSpPr>
        <p:spPr>
          <a:xfrm>
            <a:off x="773264" y="2091089"/>
            <a:ext cx="6045909" cy="1938991"/>
          </a:xfrm>
          <a:prstGeom prst="roundRect">
            <a:avLst>
              <a:gd name="adj" fmla="val 16667"/>
            </a:avLst>
          </a:prstGeom>
          <a:noFill/>
          <a:ln w="76200" cap="flat" cmpd="sng">
            <a:solidFill>
              <a:srgbClr val="00943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30" name="Google Shape;330;p41"/>
          <p:cNvGrpSpPr/>
          <p:nvPr/>
        </p:nvGrpSpPr>
        <p:grpSpPr>
          <a:xfrm>
            <a:off x="856144" y="4137027"/>
            <a:ext cx="1775060" cy="2453215"/>
            <a:chOff x="206527" y="4298215"/>
            <a:chExt cx="1775060" cy="2453215"/>
          </a:xfrm>
        </p:grpSpPr>
        <p:sp>
          <p:nvSpPr>
            <p:cNvPr id="331" name="Google Shape;331;p41"/>
            <p:cNvSpPr/>
            <p:nvPr/>
          </p:nvSpPr>
          <p:spPr>
            <a:xfrm>
              <a:off x="206527" y="4361177"/>
              <a:ext cx="1775060" cy="2390253"/>
            </a:xfrm>
            <a:custGeom>
              <a:avLst/>
              <a:gdLst/>
              <a:ahLst/>
              <a:cxnLst/>
              <a:rect l="l" t="t" r="r" b="b"/>
              <a:pathLst>
                <a:path w="1775060" h="2390253" extrusionOk="0">
                  <a:moveTo>
                    <a:pt x="0" y="177506"/>
                  </a:moveTo>
                  <a:cubicBezTo>
                    <a:pt x="0" y="79472"/>
                    <a:pt x="79472" y="0"/>
                    <a:pt x="177506" y="0"/>
                  </a:cubicBezTo>
                  <a:lnTo>
                    <a:pt x="1597554" y="0"/>
                  </a:lnTo>
                  <a:cubicBezTo>
                    <a:pt x="1695588" y="0"/>
                    <a:pt x="1775060" y="79472"/>
                    <a:pt x="1775060" y="177506"/>
                  </a:cubicBezTo>
                  <a:lnTo>
                    <a:pt x="1775060" y="2212747"/>
                  </a:lnTo>
                  <a:cubicBezTo>
                    <a:pt x="1775060" y="2310781"/>
                    <a:pt x="1695588" y="2390253"/>
                    <a:pt x="1597554" y="2390253"/>
                  </a:cubicBezTo>
                  <a:lnTo>
                    <a:pt x="177506" y="2390253"/>
                  </a:lnTo>
                  <a:cubicBezTo>
                    <a:pt x="79472" y="2390253"/>
                    <a:pt x="0" y="2310781"/>
                    <a:pt x="0" y="2212747"/>
                  </a:cubicBezTo>
                  <a:lnTo>
                    <a:pt x="0" y="177506"/>
                  </a:lnTo>
                  <a:close/>
                </a:path>
              </a:pathLst>
            </a:custGeom>
            <a:noFill/>
            <a:ln>
              <a:noFill/>
            </a:ln>
          </p:spPr>
          <p:txBody>
            <a:bodyPr spcFirstLastPara="1" wrap="square" lIns="142225" tIns="1098325" rIns="142225" bIns="620275" anchor="ctr" anchorCtr="0">
              <a:noAutofit/>
            </a:bodyPr>
            <a:lstStyle/>
            <a:p>
              <a:pPr marL="0" marR="0" lvl="0" indent="0" algn="ctr" rtl="0">
                <a:lnSpc>
                  <a:spcPct val="90000"/>
                </a:lnSpc>
                <a:spcBef>
                  <a:spcPts val="0"/>
                </a:spcBef>
                <a:spcAft>
                  <a:spcPts val="0"/>
                </a:spcAft>
                <a:buClr>
                  <a:schemeClr val="lt1"/>
                </a:buClr>
                <a:buSzPts val="1800"/>
                <a:buFont typeface="Arial"/>
                <a:buNone/>
              </a:pPr>
              <a:endParaRPr sz="1800" b="0" i="0" u="none" strike="noStrike" cap="none">
                <a:solidFill>
                  <a:schemeClr val="dk1"/>
                </a:solidFill>
                <a:latin typeface="Arial"/>
                <a:ea typeface="Arial"/>
                <a:cs typeface="Arial"/>
                <a:sym typeface="Arial"/>
              </a:endParaRPr>
            </a:p>
          </p:txBody>
        </p:sp>
        <p:sp>
          <p:nvSpPr>
            <p:cNvPr id="332" name="Google Shape;332;p41" descr="Medical"/>
            <p:cNvSpPr/>
            <p:nvPr/>
          </p:nvSpPr>
          <p:spPr>
            <a:xfrm>
              <a:off x="696080" y="4444632"/>
              <a:ext cx="795954" cy="795954"/>
            </a:xfrm>
            <a:prstGeom prst="ellipse">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800"/>
                <a:buFont typeface="Arial"/>
                <a:buNone/>
              </a:pPr>
              <a:endParaRPr sz="1800" b="0" i="0" u="none" strike="noStrike" cap="none">
                <a:solidFill>
                  <a:schemeClr val="dk1"/>
                </a:solidFill>
                <a:latin typeface="Arial"/>
                <a:ea typeface="Arial"/>
                <a:cs typeface="Arial"/>
                <a:sym typeface="Arial"/>
              </a:endParaRPr>
            </a:p>
          </p:txBody>
        </p:sp>
        <p:pic>
          <p:nvPicPr>
            <p:cNvPr id="333" name="Google Shape;333;p41" descr="Medical"/>
            <p:cNvPicPr preferRelativeResize="0"/>
            <p:nvPr/>
          </p:nvPicPr>
          <p:blipFill rotWithShape="1">
            <a:blip r:embed="rId3">
              <a:alphaModFix/>
            </a:blip>
            <a:srcRect/>
            <a:stretch/>
          </p:blipFill>
          <p:spPr>
            <a:xfrm>
              <a:off x="704904" y="4298215"/>
              <a:ext cx="795954" cy="795954"/>
            </a:xfrm>
            <a:prstGeom prst="rect">
              <a:avLst/>
            </a:prstGeom>
            <a:noFill/>
            <a:ln>
              <a:noFill/>
            </a:ln>
          </p:spPr>
        </p:pic>
      </p:grpSp>
      <p:pic>
        <p:nvPicPr>
          <p:cNvPr id="334" name="Google Shape;334;p41" descr="Chicken"/>
          <p:cNvPicPr preferRelativeResize="0"/>
          <p:nvPr/>
        </p:nvPicPr>
        <p:blipFill rotWithShape="1">
          <a:blip r:embed="rId4">
            <a:alphaModFix/>
          </a:blip>
          <a:srcRect/>
          <a:stretch/>
        </p:blipFill>
        <p:spPr>
          <a:xfrm>
            <a:off x="3381165" y="4082644"/>
            <a:ext cx="860549" cy="860549"/>
          </a:xfrm>
          <a:prstGeom prst="rect">
            <a:avLst/>
          </a:prstGeom>
          <a:noFill/>
          <a:ln>
            <a:noFill/>
          </a:ln>
        </p:spPr>
      </p:pic>
      <p:grpSp>
        <p:nvGrpSpPr>
          <p:cNvPr id="335" name="Google Shape;335;p41"/>
          <p:cNvGrpSpPr/>
          <p:nvPr/>
        </p:nvGrpSpPr>
        <p:grpSpPr>
          <a:xfrm>
            <a:off x="4908973" y="4108550"/>
            <a:ext cx="1732428" cy="2472071"/>
            <a:chOff x="3754905" y="4292786"/>
            <a:chExt cx="1775060" cy="2587069"/>
          </a:xfrm>
        </p:grpSpPr>
        <p:sp>
          <p:nvSpPr>
            <p:cNvPr id="336" name="Google Shape;336;p41"/>
            <p:cNvSpPr/>
            <p:nvPr/>
          </p:nvSpPr>
          <p:spPr>
            <a:xfrm>
              <a:off x="3754905" y="4489602"/>
              <a:ext cx="1775060" cy="2390253"/>
            </a:xfrm>
            <a:custGeom>
              <a:avLst/>
              <a:gdLst/>
              <a:ahLst/>
              <a:cxnLst/>
              <a:rect l="l" t="t" r="r" b="b"/>
              <a:pathLst>
                <a:path w="1775060" h="2390253" extrusionOk="0">
                  <a:moveTo>
                    <a:pt x="0" y="177506"/>
                  </a:moveTo>
                  <a:cubicBezTo>
                    <a:pt x="0" y="79472"/>
                    <a:pt x="79472" y="0"/>
                    <a:pt x="177506" y="0"/>
                  </a:cubicBezTo>
                  <a:lnTo>
                    <a:pt x="1597554" y="0"/>
                  </a:lnTo>
                  <a:cubicBezTo>
                    <a:pt x="1695588" y="0"/>
                    <a:pt x="1775060" y="79472"/>
                    <a:pt x="1775060" y="177506"/>
                  </a:cubicBezTo>
                  <a:lnTo>
                    <a:pt x="1775060" y="2212747"/>
                  </a:lnTo>
                  <a:cubicBezTo>
                    <a:pt x="1775060" y="2310781"/>
                    <a:pt x="1695588" y="2390253"/>
                    <a:pt x="1597554" y="2390253"/>
                  </a:cubicBezTo>
                  <a:lnTo>
                    <a:pt x="177506" y="2390253"/>
                  </a:lnTo>
                  <a:cubicBezTo>
                    <a:pt x="79472" y="2390253"/>
                    <a:pt x="0" y="2310781"/>
                    <a:pt x="0" y="2212747"/>
                  </a:cubicBezTo>
                  <a:lnTo>
                    <a:pt x="0" y="177506"/>
                  </a:lnTo>
                  <a:close/>
                </a:path>
              </a:pathLst>
            </a:custGeom>
            <a:noFill/>
            <a:ln>
              <a:noFill/>
            </a:ln>
          </p:spPr>
          <p:txBody>
            <a:bodyPr spcFirstLastPara="1" wrap="square" lIns="142225" tIns="1098325" rIns="142225" bIns="620275" anchor="ctr" anchorCtr="0">
              <a:noAutofit/>
            </a:bodyPr>
            <a:lstStyle/>
            <a:p>
              <a:pPr marL="0" marR="0" lvl="0" indent="0" algn="ctr" rtl="0">
                <a:lnSpc>
                  <a:spcPct val="90000"/>
                </a:lnSpc>
                <a:spcBef>
                  <a:spcPts val="0"/>
                </a:spcBef>
                <a:spcAft>
                  <a:spcPts val="0"/>
                </a:spcAft>
                <a:buClr>
                  <a:schemeClr val="lt1"/>
                </a:buClr>
                <a:buSzPts val="1800"/>
                <a:buFont typeface="Arial"/>
                <a:buNone/>
              </a:pPr>
              <a:endParaRPr sz="1800" b="0" i="0" u="none" strike="noStrike" cap="none">
                <a:solidFill>
                  <a:schemeClr val="dk1"/>
                </a:solidFill>
                <a:latin typeface="Arial"/>
                <a:ea typeface="Arial"/>
                <a:cs typeface="Arial"/>
                <a:sym typeface="Arial"/>
              </a:endParaRPr>
            </a:p>
          </p:txBody>
        </p:sp>
        <p:pic>
          <p:nvPicPr>
            <p:cNvPr id="337" name="Google Shape;337;p41" descr="Plant"/>
            <p:cNvPicPr preferRelativeResize="0"/>
            <p:nvPr/>
          </p:nvPicPr>
          <p:blipFill rotWithShape="1">
            <a:blip r:embed="rId5">
              <a:alphaModFix/>
            </a:blip>
            <a:srcRect/>
            <a:stretch/>
          </p:blipFill>
          <p:spPr>
            <a:xfrm>
              <a:off x="4231696" y="4292786"/>
              <a:ext cx="914400" cy="914400"/>
            </a:xfrm>
            <a:prstGeom prst="rect">
              <a:avLst/>
            </a:prstGeom>
            <a:noFill/>
            <a:ln>
              <a:noFill/>
            </a:ln>
          </p:spPr>
        </p:pic>
      </p:grpSp>
      <p:grpSp>
        <p:nvGrpSpPr>
          <p:cNvPr id="338" name="Google Shape;338;p41"/>
          <p:cNvGrpSpPr/>
          <p:nvPr/>
        </p:nvGrpSpPr>
        <p:grpSpPr>
          <a:xfrm>
            <a:off x="7080355" y="4118019"/>
            <a:ext cx="1345362" cy="1887775"/>
            <a:chOff x="5617322" y="4090210"/>
            <a:chExt cx="1775060" cy="2601260"/>
          </a:xfrm>
        </p:grpSpPr>
        <p:sp>
          <p:nvSpPr>
            <p:cNvPr id="339" name="Google Shape;339;p41"/>
            <p:cNvSpPr/>
            <p:nvPr/>
          </p:nvSpPr>
          <p:spPr>
            <a:xfrm>
              <a:off x="5617322" y="4301217"/>
              <a:ext cx="1775060" cy="2390253"/>
            </a:xfrm>
            <a:custGeom>
              <a:avLst/>
              <a:gdLst/>
              <a:ahLst/>
              <a:cxnLst/>
              <a:rect l="l" t="t" r="r" b="b"/>
              <a:pathLst>
                <a:path w="1775060" h="2390253" extrusionOk="0">
                  <a:moveTo>
                    <a:pt x="0" y="177506"/>
                  </a:moveTo>
                  <a:cubicBezTo>
                    <a:pt x="0" y="79472"/>
                    <a:pt x="79472" y="0"/>
                    <a:pt x="177506" y="0"/>
                  </a:cubicBezTo>
                  <a:lnTo>
                    <a:pt x="1597554" y="0"/>
                  </a:lnTo>
                  <a:cubicBezTo>
                    <a:pt x="1695588" y="0"/>
                    <a:pt x="1775060" y="79472"/>
                    <a:pt x="1775060" y="177506"/>
                  </a:cubicBezTo>
                  <a:lnTo>
                    <a:pt x="1775060" y="2212747"/>
                  </a:lnTo>
                  <a:cubicBezTo>
                    <a:pt x="1775060" y="2310781"/>
                    <a:pt x="1695588" y="2390253"/>
                    <a:pt x="1597554" y="2390253"/>
                  </a:cubicBezTo>
                  <a:lnTo>
                    <a:pt x="177506" y="2390253"/>
                  </a:lnTo>
                  <a:cubicBezTo>
                    <a:pt x="79472" y="2390253"/>
                    <a:pt x="0" y="2310781"/>
                    <a:pt x="0" y="2212747"/>
                  </a:cubicBezTo>
                  <a:lnTo>
                    <a:pt x="0" y="177506"/>
                  </a:lnTo>
                  <a:close/>
                </a:path>
              </a:pathLst>
            </a:custGeom>
            <a:noFill/>
            <a:ln>
              <a:noFill/>
            </a:ln>
          </p:spPr>
          <p:txBody>
            <a:bodyPr spcFirstLastPara="1" wrap="square" lIns="135125" tIns="1091225" rIns="135125" bIns="613175" anchor="ctr" anchorCtr="0">
              <a:noAutofit/>
            </a:bodyPr>
            <a:lstStyle/>
            <a:p>
              <a:pPr marL="0" marR="0" lvl="0" indent="0" algn="ctr" rtl="0">
                <a:lnSpc>
                  <a:spcPct val="90000"/>
                </a:lnSpc>
                <a:spcBef>
                  <a:spcPts val="0"/>
                </a:spcBef>
                <a:spcAft>
                  <a:spcPts val="0"/>
                </a:spcAft>
                <a:buClr>
                  <a:schemeClr val="lt1"/>
                </a:buClr>
                <a:buSzPts val="1800"/>
                <a:buFont typeface="Arial"/>
                <a:buNone/>
              </a:pPr>
              <a:endParaRPr sz="1800" b="0" i="0" u="none" strike="noStrike" cap="none">
                <a:solidFill>
                  <a:schemeClr val="dk1"/>
                </a:solidFill>
                <a:latin typeface="Arial"/>
                <a:ea typeface="Arial"/>
                <a:cs typeface="Arial"/>
                <a:sym typeface="Arial"/>
              </a:endParaRPr>
            </a:p>
          </p:txBody>
        </p:sp>
        <p:pic>
          <p:nvPicPr>
            <p:cNvPr id="340" name="Google Shape;340;p41" descr="Earth globe Africa and Europe"/>
            <p:cNvPicPr preferRelativeResize="0"/>
            <p:nvPr/>
          </p:nvPicPr>
          <p:blipFill rotWithShape="1">
            <a:blip r:embed="rId6">
              <a:alphaModFix/>
            </a:blip>
            <a:srcRect/>
            <a:stretch/>
          </p:blipFill>
          <p:spPr>
            <a:xfrm>
              <a:off x="5983286" y="4090210"/>
              <a:ext cx="1145380" cy="1145380"/>
            </a:xfrm>
            <a:prstGeom prst="rect">
              <a:avLst/>
            </a:prstGeom>
            <a:noFill/>
            <a:ln>
              <a:noFill/>
            </a:ln>
          </p:spPr>
        </p:pic>
      </p:grpSp>
      <p:grpSp>
        <p:nvGrpSpPr>
          <p:cNvPr id="341" name="Google Shape;341;p41"/>
          <p:cNvGrpSpPr/>
          <p:nvPr/>
        </p:nvGrpSpPr>
        <p:grpSpPr>
          <a:xfrm>
            <a:off x="9316816" y="3935117"/>
            <a:ext cx="1670522" cy="1513142"/>
            <a:chOff x="7302844" y="4376134"/>
            <a:chExt cx="1578791" cy="1231075"/>
          </a:xfrm>
        </p:grpSpPr>
        <p:sp>
          <p:nvSpPr>
            <p:cNvPr id="342" name="Google Shape;342;p41"/>
            <p:cNvSpPr txBox="1"/>
            <p:nvPr/>
          </p:nvSpPr>
          <p:spPr>
            <a:xfrm>
              <a:off x="7302844" y="5290523"/>
              <a:ext cx="1578791" cy="316686"/>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chemeClr val="dk1"/>
                </a:buClr>
                <a:buSzPts val="1800"/>
                <a:buFont typeface="Arial"/>
                <a:buNone/>
              </a:pPr>
              <a:endParaRPr sz="1800" b="0" i="0" u="none" strike="noStrike" cap="none">
                <a:solidFill>
                  <a:schemeClr val="dk1"/>
                </a:solidFill>
                <a:latin typeface="Arial"/>
                <a:ea typeface="Arial"/>
                <a:cs typeface="Arial"/>
                <a:sym typeface="Arial"/>
              </a:endParaRPr>
            </a:p>
          </p:txBody>
        </p:sp>
        <p:pic>
          <p:nvPicPr>
            <p:cNvPr id="343" name="Google Shape;343;p41" descr="Turtle with solid fill"/>
            <p:cNvPicPr preferRelativeResize="0"/>
            <p:nvPr/>
          </p:nvPicPr>
          <p:blipFill rotWithShape="1">
            <a:blip r:embed="rId7">
              <a:alphaModFix/>
            </a:blip>
            <a:srcRect/>
            <a:stretch/>
          </p:blipFill>
          <p:spPr>
            <a:xfrm>
              <a:off x="7635039" y="4376134"/>
              <a:ext cx="914400" cy="914400"/>
            </a:xfrm>
            <a:prstGeom prst="rect">
              <a:avLst/>
            </a:prstGeom>
            <a:noFill/>
            <a:ln>
              <a:noFill/>
            </a:ln>
          </p:spPr>
        </p:pic>
      </p:grpSp>
      <p:sp>
        <p:nvSpPr>
          <p:cNvPr id="344" name="Google Shape;344;p41"/>
          <p:cNvSpPr txBox="1"/>
          <p:nvPr/>
        </p:nvSpPr>
        <p:spPr>
          <a:xfrm>
            <a:off x="2131063" y="1345036"/>
            <a:ext cx="7918638" cy="58477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3200" b="1" i="0">
                <a:solidFill>
                  <a:srgbClr val="202020"/>
                </a:solidFill>
                <a:latin typeface="Arial"/>
                <a:ea typeface="Arial"/>
                <a:cs typeface="Arial"/>
                <a:sym typeface="Arial"/>
              </a:rPr>
              <a:t>Une approche </a:t>
            </a:r>
            <a:r>
              <a:rPr lang="en-US" sz="3200" b="1" i="0">
                <a:solidFill>
                  <a:schemeClr val="dk1"/>
                </a:solidFill>
                <a:latin typeface="Arial"/>
                <a:ea typeface="Arial"/>
                <a:cs typeface="Arial"/>
                <a:sym typeface="Arial"/>
              </a:rPr>
              <a:t>intégrée et fédératrice</a:t>
            </a:r>
            <a:endParaRPr sz="3200" b="1">
              <a:solidFill>
                <a:schemeClr val="dk1"/>
              </a:solidFill>
              <a:latin typeface="Arial"/>
              <a:ea typeface="Arial"/>
              <a:cs typeface="Arial"/>
              <a:sym typeface="Arial"/>
            </a:endParaRPr>
          </a:p>
        </p:txBody>
      </p:sp>
      <p:sp>
        <p:nvSpPr>
          <p:cNvPr id="345" name="Google Shape;345;p41"/>
          <p:cNvSpPr txBox="1"/>
          <p:nvPr/>
        </p:nvSpPr>
        <p:spPr>
          <a:xfrm>
            <a:off x="606769" y="2258889"/>
            <a:ext cx="6212404" cy="163117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i="0">
                <a:solidFill>
                  <a:schemeClr val="dk1"/>
                </a:solidFill>
                <a:latin typeface="Arial"/>
                <a:ea typeface="Arial"/>
                <a:cs typeface="Arial"/>
                <a:sym typeface="Arial"/>
              </a:rPr>
              <a:t>La santé des humains, des animaux domestiques </a:t>
            </a:r>
            <a:br>
              <a:rPr lang="fr-FR" sz="2000" i="0">
                <a:solidFill>
                  <a:schemeClr val="dk1"/>
                </a:solidFill>
                <a:latin typeface="Arial"/>
                <a:ea typeface="Arial"/>
                <a:cs typeface="Arial"/>
                <a:sym typeface="Arial"/>
              </a:rPr>
            </a:br>
            <a:r>
              <a:rPr lang="fr-FR" sz="2000" i="0">
                <a:solidFill>
                  <a:schemeClr val="dk1"/>
                </a:solidFill>
                <a:latin typeface="Arial"/>
                <a:ea typeface="Arial"/>
                <a:cs typeface="Arial"/>
                <a:sym typeface="Arial"/>
              </a:rPr>
              <a:t>et des les animaux sauvages, les plantes et l'environnement au sens large, y compris les écosystèmes, sont étroitement </a:t>
            </a:r>
            <a:br>
              <a:rPr lang="fr-FR" sz="2000" i="0">
                <a:solidFill>
                  <a:schemeClr val="dk1"/>
                </a:solidFill>
                <a:latin typeface="Arial"/>
                <a:ea typeface="Arial"/>
                <a:cs typeface="Arial"/>
                <a:sym typeface="Arial"/>
              </a:rPr>
            </a:br>
            <a:r>
              <a:rPr lang="fr-FR" sz="2000" i="0">
                <a:solidFill>
                  <a:schemeClr val="dk1"/>
                </a:solidFill>
                <a:latin typeface="Arial"/>
                <a:ea typeface="Arial"/>
                <a:cs typeface="Arial"/>
                <a:sym typeface="Arial"/>
              </a:rPr>
              <a:t>liés et interdépendants</a:t>
            </a:r>
            <a:endParaRPr lang="fr-FR" sz="2000">
              <a:solidFill>
                <a:schemeClr val="dk1"/>
              </a:solidFill>
              <a:latin typeface="Arial"/>
              <a:ea typeface="Arial"/>
              <a:cs typeface="Arial"/>
              <a:sym typeface="Arial"/>
            </a:endParaRPr>
          </a:p>
        </p:txBody>
      </p:sp>
      <p:sp>
        <p:nvSpPr>
          <p:cNvPr id="346" name="Google Shape;346;p41"/>
          <p:cNvSpPr txBox="1"/>
          <p:nvPr/>
        </p:nvSpPr>
        <p:spPr>
          <a:xfrm>
            <a:off x="897512" y="4826608"/>
            <a:ext cx="1775618" cy="120032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i="0" u="none" strike="noStrike" cap="none">
                <a:solidFill>
                  <a:schemeClr val="dk1"/>
                </a:solidFill>
                <a:latin typeface="Arial"/>
                <a:ea typeface="Arial"/>
                <a:cs typeface="Arial"/>
                <a:sym typeface="Arial"/>
              </a:rPr>
              <a:t>Santé et maladies humaines</a:t>
            </a:r>
            <a:endParaRPr lang="fr-FR"/>
          </a:p>
          <a:p>
            <a:pPr marL="0" marR="0" lvl="0" indent="0" algn="l" rtl="0">
              <a:spcBef>
                <a:spcPts val="0"/>
              </a:spcBef>
              <a:spcAft>
                <a:spcPts val="0"/>
              </a:spcAft>
              <a:buNone/>
            </a:pPr>
            <a:endParaRPr lang="fr-FR" sz="1800">
              <a:solidFill>
                <a:schemeClr val="dk1"/>
              </a:solidFill>
              <a:latin typeface="Arial"/>
              <a:ea typeface="Arial"/>
              <a:cs typeface="Arial"/>
              <a:sym typeface="Arial"/>
            </a:endParaRPr>
          </a:p>
        </p:txBody>
      </p:sp>
      <p:sp>
        <p:nvSpPr>
          <p:cNvPr id="347" name="Google Shape;347;p41"/>
          <p:cNvSpPr txBox="1"/>
          <p:nvPr/>
        </p:nvSpPr>
        <p:spPr>
          <a:xfrm>
            <a:off x="2989867" y="4826608"/>
            <a:ext cx="1689867" cy="840230"/>
          </a:xfrm>
          <a:prstGeom prst="rect">
            <a:avLst/>
          </a:prstGeom>
          <a:noFill/>
          <a:ln>
            <a:noFill/>
          </a:ln>
        </p:spPr>
        <p:txBody>
          <a:bodyPr spcFirstLastPara="1" wrap="square" lIns="91425" tIns="45700" rIns="91425" bIns="45700" anchor="t" anchorCtr="0">
            <a:spAutoFit/>
          </a:bodyPr>
          <a:lstStyle/>
          <a:p>
            <a:pPr marL="0" marR="0" lvl="0" indent="0" algn="ctr" rtl="0">
              <a:lnSpc>
                <a:spcPct val="90000"/>
              </a:lnSpc>
              <a:spcBef>
                <a:spcPts val="0"/>
              </a:spcBef>
              <a:spcAft>
                <a:spcPts val="0"/>
              </a:spcAft>
              <a:buClr>
                <a:schemeClr val="dk1"/>
              </a:buClr>
              <a:buSzPts val="1800"/>
              <a:buFont typeface="Arial"/>
              <a:buNone/>
            </a:pPr>
            <a:r>
              <a:rPr lang="en-US" sz="1800" i="0" u="none" strike="noStrike" cap="none">
                <a:solidFill>
                  <a:schemeClr val="dk1"/>
                </a:solidFill>
                <a:latin typeface="Arial"/>
                <a:ea typeface="Arial"/>
                <a:cs typeface="Arial"/>
                <a:sym typeface="Arial"/>
              </a:rPr>
              <a:t>Santé et maladies animales</a:t>
            </a:r>
            <a:endParaRPr/>
          </a:p>
        </p:txBody>
      </p:sp>
      <p:sp>
        <p:nvSpPr>
          <p:cNvPr id="348" name="Google Shape;348;p41"/>
          <p:cNvSpPr txBox="1"/>
          <p:nvPr/>
        </p:nvSpPr>
        <p:spPr>
          <a:xfrm>
            <a:off x="5090324" y="4857088"/>
            <a:ext cx="1526379" cy="840230"/>
          </a:xfrm>
          <a:prstGeom prst="rect">
            <a:avLst/>
          </a:prstGeom>
          <a:noFill/>
          <a:ln>
            <a:noFill/>
          </a:ln>
        </p:spPr>
        <p:txBody>
          <a:bodyPr spcFirstLastPara="1" wrap="square" lIns="91425" tIns="45700" rIns="91425" bIns="45700" anchor="t" anchorCtr="0">
            <a:spAutoFit/>
          </a:bodyPr>
          <a:lstStyle/>
          <a:p>
            <a:pPr marL="0" marR="0" lvl="0" indent="0" algn="ctr" rtl="0">
              <a:lnSpc>
                <a:spcPct val="90000"/>
              </a:lnSpc>
              <a:spcBef>
                <a:spcPts val="0"/>
              </a:spcBef>
              <a:spcAft>
                <a:spcPts val="0"/>
              </a:spcAft>
              <a:buClr>
                <a:schemeClr val="dk1"/>
              </a:buClr>
              <a:buSzPts val="1800"/>
              <a:buFont typeface="Arial"/>
              <a:buNone/>
            </a:pPr>
            <a:r>
              <a:rPr lang="en-US" sz="1800" i="0" u="none" strike="noStrike" cap="none">
                <a:solidFill>
                  <a:schemeClr val="dk1"/>
                </a:solidFill>
                <a:latin typeface="Arial"/>
                <a:ea typeface="Arial"/>
                <a:cs typeface="Arial"/>
                <a:sym typeface="Arial"/>
              </a:rPr>
              <a:t>Santé et maladies des plantes</a:t>
            </a:r>
            <a:endParaRPr/>
          </a:p>
        </p:txBody>
      </p:sp>
      <p:sp>
        <p:nvSpPr>
          <p:cNvPr id="349" name="Google Shape;349;p41"/>
          <p:cNvSpPr txBox="1"/>
          <p:nvPr/>
        </p:nvSpPr>
        <p:spPr>
          <a:xfrm>
            <a:off x="6709305" y="4857088"/>
            <a:ext cx="2306689" cy="840230"/>
          </a:xfrm>
          <a:prstGeom prst="rect">
            <a:avLst/>
          </a:prstGeom>
          <a:noFill/>
          <a:ln>
            <a:noFill/>
          </a:ln>
        </p:spPr>
        <p:txBody>
          <a:bodyPr spcFirstLastPara="1" wrap="square" lIns="91425" tIns="45700" rIns="91425" bIns="45700" anchor="t" anchorCtr="0">
            <a:spAutoFit/>
          </a:bodyPr>
          <a:lstStyle/>
          <a:p>
            <a:pPr marL="0" marR="0" lvl="0" indent="0" algn="ctr" rtl="0">
              <a:lnSpc>
                <a:spcPct val="90000"/>
              </a:lnSpc>
              <a:spcBef>
                <a:spcPts val="0"/>
              </a:spcBef>
              <a:spcAft>
                <a:spcPts val="0"/>
              </a:spcAft>
              <a:buNone/>
            </a:pPr>
            <a:r>
              <a:rPr lang="fr-CA" sz="1800">
                <a:solidFill>
                  <a:schemeClr val="dk1"/>
                </a:solidFill>
                <a:latin typeface="Arial"/>
                <a:ea typeface="Arial"/>
                <a:cs typeface="Arial"/>
                <a:sym typeface="Arial"/>
              </a:rPr>
              <a:t>Qualité de l</a:t>
            </a:r>
            <a:r>
              <a:rPr lang="fr-CA" sz="1800" i="0" u="none" strike="noStrike" cap="none">
                <a:solidFill>
                  <a:schemeClr val="dk1"/>
                </a:solidFill>
                <a:latin typeface="Arial"/>
                <a:ea typeface="Arial"/>
                <a:cs typeface="Arial"/>
                <a:sym typeface="Arial"/>
              </a:rPr>
              <a:t>'environnement </a:t>
            </a:r>
            <a:r>
              <a:rPr lang="fr-CA" sz="1800">
                <a:solidFill>
                  <a:schemeClr val="dk1"/>
                </a:solidFill>
                <a:latin typeface="Arial"/>
                <a:ea typeface="Arial"/>
                <a:cs typeface="Arial"/>
                <a:sym typeface="Arial"/>
              </a:rPr>
              <a:t>et </a:t>
            </a:r>
            <a:r>
              <a:rPr lang="fr-CA" sz="1800" i="0" u="none" strike="noStrike" cap="none">
                <a:solidFill>
                  <a:schemeClr val="dk1"/>
                </a:solidFill>
                <a:latin typeface="Arial"/>
                <a:ea typeface="Arial"/>
                <a:cs typeface="Arial"/>
                <a:sym typeface="Arial"/>
              </a:rPr>
              <a:t>pollution</a:t>
            </a:r>
            <a:endParaRPr lang="fr-CA"/>
          </a:p>
        </p:txBody>
      </p:sp>
      <p:sp>
        <p:nvSpPr>
          <p:cNvPr id="350" name="Google Shape;350;p41"/>
          <p:cNvSpPr txBox="1"/>
          <p:nvPr/>
        </p:nvSpPr>
        <p:spPr>
          <a:xfrm>
            <a:off x="8798773" y="4826608"/>
            <a:ext cx="2650439" cy="92333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i="0" u="none" strike="noStrike" cap="none">
                <a:solidFill>
                  <a:schemeClr val="dk1"/>
                </a:solidFill>
                <a:latin typeface="Arial"/>
                <a:ea typeface="Arial"/>
                <a:cs typeface="Arial"/>
                <a:sym typeface="Arial"/>
              </a:rPr>
              <a:t>Qualité des </a:t>
            </a:r>
            <a:r>
              <a:rPr lang="en-US" sz="1800">
                <a:solidFill>
                  <a:schemeClr val="dk1"/>
                </a:solidFill>
                <a:latin typeface="Arial"/>
                <a:ea typeface="Arial"/>
                <a:cs typeface="Arial"/>
                <a:sym typeface="Arial"/>
              </a:rPr>
              <a:t>écosystèmes </a:t>
            </a:r>
            <a:endParaRPr/>
          </a:p>
          <a:p>
            <a:pPr marL="0" marR="0" lvl="0" indent="0" algn="ctr" rtl="0">
              <a:lnSpc>
                <a:spcPct val="100000"/>
              </a:lnSpc>
              <a:spcBef>
                <a:spcPts val="0"/>
              </a:spcBef>
              <a:spcAft>
                <a:spcPts val="0"/>
              </a:spcAft>
              <a:buClr>
                <a:schemeClr val="dk1"/>
              </a:buClr>
              <a:buSzPts val="1800"/>
              <a:buFont typeface="Arial"/>
              <a:buNone/>
            </a:pPr>
            <a:r>
              <a:rPr lang="en-US" sz="1800" i="0" u="none" strike="noStrike" cap="none">
                <a:solidFill>
                  <a:schemeClr val="dk1"/>
                </a:solidFill>
                <a:latin typeface="Arial"/>
                <a:ea typeface="Arial"/>
                <a:cs typeface="Arial"/>
                <a:sym typeface="Arial"/>
              </a:rPr>
              <a:t>&amp; biodiversité </a:t>
            </a:r>
            <a:endParaRPr/>
          </a:p>
        </p:txBody>
      </p:sp>
      <p:sp>
        <p:nvSpPr>
          <p:cNvPr id="351" name="Google Shape;351;p41"/>
          <p:cNvSpPr txBox="1"/>
          <p:nvPr/>
        </p:nvSpPr>
        <p:spPr>
          <a:xfrm>
            <a:off x="7403639" y="2255727"/>
            <a:ext cx="3904250" cy="169277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noProof="0" dirty="0">
                <a:solidFill>
                  <a:schemeClr val="dk1"/>
                </a:solidFill>
                <a:latin typeface="Arial"/>
                <a:ea typeface="Arial"/>
                <a:cs typeface="Arial"/>
                <a:sym typeface="Arial"/>
              </a:rPr>
              <a:t> L'objectif est d'équilibrer et d'optimiser la santé des personnes, des animaux et des écosystèmes de </a:t>
            </a:r>
            <a:br>
              <a:rPr lang="fr-FR" sz="2000" noProof="0" dirty="0">
                <a:solidFill>
                  <a:schemeClr val="dk1"/>
                </a:solidFill>
                <a:latin typeface="Arial"/>
                <a:ea typeface="Arial"/>
                <a:cs typeface="Arial"/>
                <a:sym typeface="Arial"/>
              </a:rPr>
            </a:br>
            <a:r>
              <a:rPr lang="fr-FR" sz="2000" noProof="0" dirty="0">
                <a:solidFill>
                  <a:schemeClr val="dk1"/>
                </a:solidFill>
                <a:latin typeface="Arial"/>
                <a:ea typeface="Arial"/>
                <a:cs typeface="Arial"/>
                <a:sym typeface="Arial"/>
              </a:rPr>
              <a:t>manière durable</a:t>
            </a:r>
            <a:endParaRPr lang="fr-FR" sz="2400" noProof="0" dirty="0">
              <a:solidFill>
                <a:schemeClr val="dk1"/>
              </a:solidFill>
              <a:latin typeface="Arial"/>
              <a:ea typeface="Arial"/>
              <a:cs typeface="Arial"/>
              <a:sym typeface="Arial"/>
            </a:endParaRPr>
          </a:p>
        </p:txBody>
      </p:sp>
      <p:sp>
        <p:nvSpPr>
          <p:cNvPr id="352" name="Google Shape;352;p41"/>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a:latin typeface="Franklin Gothic Medium" panose="020B0603020102020204" pitchFamily="34" charset="0"/>
              </a:rPr>
              <a:t>Qu'est-ce que </a:t>
            </a:r>
            <a:r>
              <a:rPr lang="fr-FR" sz="4400">
                <a:latin typeface="Franklin Gothic Medium" panose="020B0603020102020204" pitchFamily="34" charset="0"/>
                <a:sym typeface="Libre Franklin Medium"/>
              </a:rPr>
              <a:t>Une Seule Santé </a:t>
            </a:r>
            <a:r>
              <a:rPr lang="fr-FR">
                <a:latin typeface="Franklin Gothic Medium" panose="020B0603020102020204" pitchFamily="34" charset="0"/>
              </a:rPr>
              <a:t>?</a:t>
            </a:r>
          </a:p>
        </p:txBody>
      </p:sp>
      <p:sp>
        <p:nvSpPr>
          <p:cNvPr id="353" name="Google Shape;353;p41"/>
          <p:cNvSpPr txBox="1">
            <a:spLocks noGrp="1"/>
          </p:cNvSpPr>
          <p:nvPr>
            <p:ph type="body" idx="2"/>
          </p:nvPr>
        </p:nvSpPr>
        <p:spPr>
          <a:xfrm>
            <a:off x="279399" y="6136700"/>
            <a:ext cx="9259147" cy="715681"/>
          </a:xfrm>
          <a:prstGeom prst="rect">
            <a:avLst/>
          </a:prstGeom>
          <a:noFill/>
          <a:ln>
            <a:noFill/>
          </a:ln>
        </p:spPr>
        <p:txBody>
          <a:bodyPr spcFirstLastPara="1" wrap="square" lIns="91425" tIns="45700" rIns="91425" bIns="45700" anchor="t" anchorCtr="0">
            <a:noAutofit/>
          </a:bodyPr>
          <a:lstStyle/>
          <a:p>
            <a:pPr marL="0" lvl="0" indent="0" algn="r" rtl="0">
              <a:lnSpc>
                <a:spcPct val="90000"/>
              </a:lnSpc>
              <a:spcBef>
                <a:spcPts val="0"/>
              </a:spcBef>
              <a:spcAft>
                <a:spcPts val="0"/>
              </a:spcAft>
              <a:buClr>
                <a:srgbClr val="001402"/>
              </a:buClr>
              <a:buSzPts val="1200"/>
              <a:buNone/>
            </a:pPr>
            <a:r>
              <a:rPr lang="en-US" sz="1200" b="0" i="0" u="none" strike="noStrike" cap="none">
                <a:solidFill>
                  <a:srgbClr val="001402"/>
                </a:solidFill>
                <a:latin typeface="Arial"/>
                <a:ea typeface="Arial"/>
                <a:cs typeface="Arial"/>
                <a:sym typeface="Arial"/>
              </a:rPr>
              <a:t>One Health High-Level Expert Panel (OHHLEP), </a:t>
            </a:r>
            <a:r>
              <a:rPr lang="en-US" sz="1200" b="0" i="0" u="none" strike="noStrike" cap="none" err="1">
                <a:solidFill>
                  <a:srgbClr val="001402"/>
                </a:solidFill>
                <a:latin typeface="Arial"/>
                <a:ea typeface="Arial"/>
                <a:cs typeface="Arial"/>
                <a:sym typeface="Arial"/>
              </a:rPr>
              <a:t>Adisasmito</a:t>
            </a:r>
            <a:r>
              <a:rPr lang="en-US" sz="1200" b="0" i="0" u="none" strike="noStrike" cap="none">
                <a:solidFill>
                  <a:srgbClr val="001402"/>
                </a:solidFill>
                <a:latin typeface="Arial"/>
                <a:ea typeface="Arial"/>
                <a:cs typeface="Arial"/>
                <a:sym typeface="Arial"/>
              </a:rPr>
              <a:t> WB, </a:t>
            </a:r>
            <a:r>
              <a:rPr lang="en-US" sz="1200" b="0" i="0" u="none" strike="noStrike" cap="none" err="1">
                <a:solidFill>
                  <a:srgbClr val="001402"/>
                </a:solidFill>
                <a:latin typeface="Arial"/>
                <a:ea typeface="Arial"/>
                <a:cs typeface="Arial"/>
                <a:sym typeface="Arial"/>
              </a:rPr>
              <a:t>Almuhairi</a:t>
            </a:r>
            <a:r>
              <a:rPr lang="en-US" sz="1200" b="0" i="0" u="none" strike="noStrike" cap="none">
                <a:solidFill>
                  <a:srgbClr val="001402"/>
                </a:solidFill>
                <a:latin typeface="Arial"/>
                <a:ea typeface="Arial"/>
                <a:cs typeface="Arial"/>
                <a:sym typeface="Arial"/>
              </a:rPr>
              <a:t> S, </a:t>
            </a:r>
            <a:r>
              <a:rPr lang="en-US" sz="1200" b="0" i="0" u="none" strike="noStrike" cap="none" err="1">
                <a:solidFill>
                  <a:srgbClr val="001402"/>
                </a:solidFill>
                <a:latin typeface="Arial"/>
                <a:ea typeface="Arial"/>
                <a:cs typeface="Arial"/>
                <a:sym typeface="Arial"/>
              </a:rPr>
              <a:t>Behravesh</a:t>
            </a:r>
            <a:r>
              <a:rPr lang="en-US" sz="1200" b="0" i="0" u="none" strike="noStrike" cap="none">
                <a:solidFill>
                  <a:srgbClr val="001402"/>
                </a:solidFill>
                <a:latin typeface="Arial"/>
                <a:ea typeface="Arial"/>
                <a:cs typeface="Arial"/>
                <a:sym typeface="Arial"/>
              </a:rPr>
              <a:t> CB, </a:t>
            </a:r>
            <a:r>
              <a:rPr lang="en-US" sz="1200" b="0" i="0" u="none" strike="noStrike" cap="none" err="1">
                <a:solidFill>
                  <a:srgbClr val="001402"/>
                </a:solidFill>
                <a:latin typeface="Arial"/>
                <a:ea typeface="Arial"/>
                <a:cs typeface="Arial"/>
                <a:sym typeface="Arial"/>
              </a:rPr>
              <a:t>Bilivogui</a:t>
            </a:r>
            <a:r>
              <a:rPr lang="en-US" sz="1200" b="0" i="0" u="none" strike="noStrike" cap="none">
                <a:solidFill>
                  <a:srgbClr val="001402"/>
                </a:solidFill>
                <a:latin typeface="Arial"/>
                <a:ea typeface="Arial"/>
                <a:cs typeface="Arial"/>
                <a:sym typeface="Arial"/>
              </a:rPr>
              <a:t> P, </a:t>
            </a:r>
            <a:r>
              <a:rPr lang="en-US" sz="1200" b="0" i="0" u="none" strike="noStrike" cap="none" err="1">
                <a:solidFill>
                  <a:srgbClr val="001402"/>
                </a:solidFill>
                <a:latin typeface="Arial"/>
                <a:ea typeface="Arial"/>
                <a:cs typeface="Arial"/>
                <a:sym typeface="Arial"/>
              </a:rPr>
              <a:t>Bukachi</a:t>
            </a:r>
            <a:r>
              <a:rPr lang="en-US" sz="1200" b="0" i="0" u="none" strike="noStrike" cap="none">
                <a:solidFill>
                  <a:srgbClr val="001402"/>
                </a:solidFill>
                <a:latin typeface="Arial"/>
                <a:ea typeface="Arial"/>
                <a:cs typeface="Arial"/>
                <a:sym typeface="Arial"/>
              </a:rPr>
              <a:t> SA, et al. (2022) Une </a:t>
            </a:r>
            <a:r>
              <a:rPr lang="en-US">
                <a:solidFill>
                  <a:srgbClr val="001402"/>
                </a:solidFill>
                <a:latin typeface="Arial"/>
                <a:ea typeface="Arial"/>
                <a:cs typeface="Arial"/>
                <a:sym typeface="Arial"/>
              </a:rPr>
              <a:t>S</a:t>
            </a:r>
            <a:r>
              <a:rPr lang="en-US" sz="1200" b="0" i="0" u="none" strike="noStrike" cap="none">
                <a:solidFill>
                  <a:srgbClr val="001402"/>
                </a:solidFill>
                <a:latin typeface="Arial"/>
                <a:ea typeface="Arial"/>
                <a:cs typeface="Arial"/>
                <a:sym typeface="Arial"/>
              </a:rPr>
              <a:t>eule </a:t>
            </a:r>
            <a:r>
              <a:rPr lang="en-US">
                <a:solidFill>
                  <a:srgbClr val="001402"/>
                </a:solidFill>
                <a:latin typeface="Arial"/>
                <a:ea typeface="Arial"/>
                <a:cs typeface="Arial"/>
                <a:sym typeface="Arial"/>
              </a:rPr>
              <a:t>S</a:t>
            </a:r>
            <a:r>
              <a:rPr lang="en-US" sz="1200" b="0" i="0" u="none" strike="noStrike" cap="none">
                <a:solidFill>
                  <a:srgbClr val="001402"/>
                </a:solidFill>
                <a:latin typeface="Arial"/>
                <a:ea typeface="Arial"/>
                <a:cs typeface="Arial"/>
                <a:sym typeface="Arial"/>
              </a:rPr>
              <a:t>anté : Une nouvelle </a:t>
            </a:r>
            <a:r>
              <a:rPr lang="en-US" sz="1200" b="0" i="0" u="none" strike="noStrike" cap="none" err="1">
                <a:solidFill>
                  <a:srgbClr val="001402"/>
                </a:solidFill>
                <a:latin typeface="Arial"/>
                <a:ea typeface="Arial"/>
                <a:cs typeface="Arial"/>
                <a:sym typeface="Arial"/>
              </a:rPr>
              <a:t>définition</a:t>
            </a:r>
            <a:r>
              <a:rPr lang="en-US" sz="1200" b="0" i="0" u="none" strike="noStrike" cap="none">
                <a:solidFill>
                  <a:srgbClr val="001402"/>
                </a:solidFill>
                <a:latin typeface="Arial"/>
                <a:ea typeface="Arial"/>
                <a:cs typeface="Arial"/>
                <a:sym typeface="Arial"/>
              </a:rPr>
              <a:t> pour un avenir durable et </a:t>
            </a:r>
            <a:r>
              <a:rPr lang="en-US" sz="1200" b="0" i="0" u="none" strike="noStrike" cap="none" err="1">
                <a:solidFill>
                  <a:srgbClr val="001402"/>
                </a:solidFill>
                <a:latin typeface="Arial"/>
                <a:ea typeface="Arial"/>
                <a:cs typeface="Arial"/>
                <a:sym typeface="Arial"/>
              </a:rPr>
              <a:t>sain</a:t>
            </a:r>
            <a:r>
              <a:rPr lang="en-US" sz="1200" b="0" i="0" u="none" strike="noStrike" cap="none">
                <a:solidFill>
                  <a:srgbClr val="001402"/>
                </a:solidFill>
                <a:latin typeface="Arial"/>
                <a:ea typeface="Arial"/>
                <a:cs typeface="Arial"/>
                <a:sym typeface="Arial"/>
              </a:rPr>
              <a:t>. </a:t>
            </a:r>
            <a:r>
              <a:rPr lang="en-US" sz="1200" b="0" i="0" u="none" strike="noStrike" cap="none" err="1">
                <a:solidFill>
                  <a:srgbClr val="001402"/>
                </a:solidFill>
                <a:latin typeface="Arial"/>
                <a:ea typeface="Arial"/>
                <a:cs typeface="Arial"/>
                <a:sym typeface="Arial"/>
              </a:rPr>
              <a:t>PLoS</a:t>
            </a:r>
            <a:r>
              <a:rPr lang="en-US" sz="1200" b="0" i="0" u="none" strike="noStrike" cap="none">
                <a:solidFill>
                  <a:srgbClr val="001402"/>
                </a:solidFill>
                <a:latin typeface="Arial"/>
                <a:ea typeface="Arial"/>
                <a:cs typeface="Arial"/>
                <a:sym typeface="Arial"/>
              </a:rPr>
              <a:t> </a:t>
            </a:r>
            <a:r>
              <a:rPr lang="en-US" sz="1200" b="0" i="0" u="none" strike="noStrike" cap="none" err="1">
                <a:solidFill>
                  <a:srgbClr val="001402"/>
                </a:solidFill>
                <a:latin typeface="Arial"/>
                <a:ea typeface="Arial"/>
                <a:cs typeface="Arial"/>
                <a:sym typeface="Arial"/>
              </a:rPr>
              <a:t>Pathog</a:t>
            </a:r>
            <a:r>
              <a:rPr lang="en-US" sz="1200" b="0" i="0" u="none" strike="noStrike" cap="none">
                <a:solidFill>
                  <a:srgbClr val="001402"/>
                </a:solidFill>
                <a:latin typeface="Arial"/>
                <a:ea typeface="Arial"/>
                <a:cs typeface="Arial"/>
                <a:sym typeface="Arial"/>
              </a:rPr>
              <a:t> 18(6) : e1010537. </a:t>
            </a:r>
            <a:r>
              <a:rPr kumimoji="0" lang="en-US" sz="1200" b="0" i="0" u="none" strike="noStrike" kern="1200" cap="none" spc="0" normalizeH="0" baseline="0">
                <a:ln>
                  <a:noFill/>
                </a:ln>
                <a:solidFill>
                  <a:srgbClr val="001402"/>
                </a:solidFill>
                <a:effectLst/>
                <a:uLnTx/>
                <a:uFillTx/>
                <a:latin typeface="Arial"/>
                <a:ea typeface="+mn-ea"/>
                <a:cs typeface="+mn-cs"/>
                <a:hlinkClick r:id="rId8"/>
              </a:rPr>
              <a:t>https://doi.org/10.1371/journal.ppat.1010537</a:t>
            </a:r>
            <a:r>
              <a:rPr kumimoji="0" lang="en-US" sz="1200" b="0" i="0" u="none" strike="noStrike" kern="1200" cap="none" spc="0" normalizeH="0" baseline="0">
                <a:ln>
                  <a:noFill/>
                </a:ln>
                <a:solidFill>
                  <a:srgbClr val="001402"/>
                </a:solidFill>
                <a:effectLst/>
                <a:uLnTx/>
                <a:uFillTx/>
                <a:latin typeface="Arial"/>
                <a:ea typeface="+mn-ea"/>
                <a:cs typeface="+mn-cs"/>
              </a:rPr>
              <a:t> </a:t>
            </a:r>
            <a:endParaRPr/>
          </a:p>
          <a:p>
            <a:pPr marL="0" lvl="0" indent="0" algn="r" rtl="0">
              <a:lnSpc>
                <a:spcPct val="90000"/>
              </a:lnSpc>
              <a:spcBef>
                <a:spcPts val="1000"/>
              </a:spcBef>
              <a:spcAft>
                <a:spcPts val="0"/>
              </a:spcAft>
              <a:buClr>
                <a:schemeClr val="dk1"/>
              </a:buClr>
              <a:buSzPts val="1200"/>
              <a:buNone/>
            </a:pPr>
            <a:endParaRPr/>
          </a:p>
        </p:txBody>
      </p:sp>
      <p:sp>
        <p:nvSpPr>
          <p:cNvPr id="354" name="Google Shape;354;p41"/>
          <p:cNvSpPr/>
          <p:nvPr/>
        </p:nvSpPr>
        <p:spPr>
          <a:xfrm>
            <a:off x="7357728" y="2091089"/>
            <a:ext cx="3996072" cy="1938991"/>
          </a:xfrm>
          <a:prstGeom prst="roundRect">
            <a:avLst>
              <a:gd name="adj" fmla="val 16667"/>
            </a:avLst>
          </a:prstGeom>
          <a:noFill/>
          <a:ln w="76200" cap="flat" cmpd="sng">
            <a:solidFill>
              <a:srgbClr val="00943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lt1"/>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59"/>
        <p:cNvGrpSpPr/>
        <p:nvPr/>
      </p:nvGrpSpPr>
      <p:grpSpPr>
        <a:xfrm>
          <a:off x="0" y="0"/>
          <a:ext cx="0" cy="0"/>
          <a:chOff x="0" y="0"/>
          <a:chExt cx="0" cy="0"/>
        </a:xfrm>
      </p:grpSpPr>
      <p:pic>
        <p:nvPicPr>
          <p:cNvPr id="360" name="Google Shape;360;p42" descr="Diagram&#10;&#10;Description automatically generated"/>
          <p:cNvPicPr preferRelativeResize="0"/>
          <p:nvPr/>
        </p:nvPicPr>
        <p:blipFill rotWithShape="1">
          <a:blip r:embed="rId3">
            <a:alphaModFix/>
          </a:blip>
          <a:srcRect l="475" t="6037" r="485" b="21514"/>
          <a:stretch/>
        </p:blipFill>
        <p:spPr>
          <a:xfrm>
            <a:off x="1234507" y="1317467"/>
            <a:ext cx="9082974" cy="5024491"/>
          </a:xfrm>
          <a:prstGeom prst="rect">
            <a:avLst/>
          </a:prstGeom>
          <a:noFill/>
          <a:ln>
            <a:noFill/>
          </a:ln>
        </p:spPr>
      </p:pic>
      <p:sp>
        <p:nvSpPr>
          <p:cNvPr id="361" name="Google Shape;361;p42"/>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en-US">
                <a:latin typeface="Franklin Gothic Medium" panose="020B0603020102020204" pitchFamily="34" charset="0"/>
              </a:rPr>
              <a:t>Les trois C d’Une Seule Santé</a:t>
            </a:r>
            <a:endParaRPr>
              <a:latin typeface="Franklin Gothic Medium" panose="020B0603020102020204" pitchFamily="34" charset="0"/>
            </a:endParaRPr>
          </a:p>
        </p:txBody>
      </p:sp>
      <p:sp>
        <p:nvSpPr>
          <p:cNvPr id="362" name="Google Shape;362;p42"/>
          <p:cNvSpPr txBox="1">
            <a:spLocks noGrp="1"/>
          </p:cNvSpPr>
          <p:nvPr>
            <p:ph type="body" idx="2"/>
          </p:nvPr>
        </p:nvSpPr>
        <p:spPr>
          <a:xfrm>
            <a:off x="1371087" y="6357742"/>
            <a:ext cx="8215141" cy="208068"/>
          </a:xfrm>
          <a:prstGeom prst="rect">
            <a:avLst/>
          </a:prstGeom>
          <a:noFill/>
          <a:ln>
            <a:noFill/>
          </a:ln>
        </p:spPr>
        <p:txBody>
          <a:bodyPr spcFirstLastPara="1" wrap="square" lIns="91425" tIns="45700" rIns="91425" bIns="45700" anchor="t" anchorCtr="0">
            <a:noAutofit/>
          </a:bodyPr>
          <a:lstStyle/>
          <a:p>
            <a:pPr marL="0" lvl="0" indent="0" algn="r" rtl="0">
              <a:lnSpc>
                <a:spcPct val="90000"/>
              </a:lnSpc>
              <a:spcBef>
                <a:spcPts val="0"/>
              </a:spcBef>
              <a:spcAft>
                <a:spcPts val="0"/>
              </a:spcAft>
              <a:buClr>
                <a:schemeClr val="dk1"/>
              </a:buClr>
              <a:buSzPts val="1200"/>
              <a:buNone/>
            </a:pPr>
            <a:r>
              <a:rPr lang="en-US" sz="1200"/>
              <a:t>Centers for Disease Control and Prevention, National Center for Emerging and Zoonotic Infectious Diseases (NCEZID) (Centre national des maladies infectieuses émergentes et zoonotiques)</a:t>
            </a:r>
            <a:endParaRPr/>
          </a:p>
          <a:p>
            <a:pPr marL="0" lvl="0" indent="0" algn="r" rtl="0">
              <a:lnSpc>
                <a:spcPct val="90000"/>
              </a:lnSpc>
              <a:spcBef>
                <a:spcPts val="1000"/>
              </a:spcBef>
              <a:spcAft>
                <a:spcPts val="0"/>
              </a:spcAft>
              <a:buClr>
                <a:schemeClr val="dk1"/>
              </a:buClr>
              <a:buSzPts val="1200"/>
              <a:buNone/>
            </a:pPr>
            <a:endParaRPr/>
          </a:p>
        </p:txBody>
      </p:sp>
      <p:sp>
        <p:nvSpPr>
          <p:cNvPr id="363" name="Google Shape;363;p42"/>
          <p:cNvSpPr/>
          <p:nvPr/>
        </p:nvSpPr>
        <p:spPr>
          <a:xfrm>
            <a:off x="4575180" y="1301683"/>
            <a:ext cx="2105025" cy="117157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64" name="Google Shape;364;p42"/>
          <p:cNvSpPr txBox="1"/>
          <p:nvPr/>
        </p:nvSpPr>
        <p:spPr>
          <a:xfrm>
            <a:off x="474066" y="5377442"/>
            <a:ext cx="3812294" cy="830997"/>
          </a:xfrm>
          <a:prstGeom prst="rect">
            <a:avLst/>
          </a:prstGeom>
          <a:solidFill>
            <a:schemeClr val="lt1"/>
          </a:solid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Les personnes qui protègent la santé </a:t>
            </a:r>
            <a:br>
              <a:rPr lang="en-US" sz="1600" b="0" i="0" u="none" strike="noStrike" cap="none">
                <a:solidFill>
                  <a:schemeClr val="dk1"/>
                </a:solidFill>
                <a:latin typeface="Arial"/>
                <a:ea typeface="Arial"/>
                <a:cs typeface="Arial"/>
                <a:sym typeface="Arial"/>
              </a:rPr>
            </a:br>
            <a:r>
              <a:rPr lang="en-US" sz="1600" b="0" i="0" u="none" strike="noStrike" cap="none">
                <a:solidFill>
                  <a:schemeClr val="dk1"/>
                </a:solidFill>
                <a:latin typeface="Arial"/>
                <a:ea typeface="Arial"/>
                <a:cs typeface="Arial"/>
                <a:sym typeface="Arial"/>
              </a:rPr>
              <a:t>humaine, animale et environnementale, ainsi que d'autres partenaires</a:t>
            </a:r>
            <a:endParaRPr/>
          </a:p>
        </p:txBody>
      </p:sp>
      <p:sp>
        <p:nvSpPr>
          <p:cNvPr id="365" name="Google Shape;365;p42"/>
          <p:cNvSpPr txBox="1"/>
          <p:nvPr/>
        </p:nvSpPr>
        <p:spPr>
          <a:xfrm>
            <a:off x="4896173" y="2900699"/>
            <a:ext cx="1463040" cy="338554"/>
          </a:xfrm>
          <a:prstGeom prst="rect">
            <a:avLst/>
          </a:prstGeom>
          <a:solidFill>
            <a:srgbClr val="B6D98C"/>
          </a:solid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Coordination</a:t>
            </a:r>
            <a:endParaRPr/>
          </a:p>
        </p:txBody>
      </p:sp>
      <p:sp>
        <p:nvSpPr>
          <p:cNvPr id="366" name="Google Shape;366;p42"/>
          <p:cNvSpPr txBox="1"/>
          <p:nvPr/>
        </p:nvSpPr>
        <p:spPr>
          <a:xfrm>
            <a:off x="4061337" y="4371532"/>
            <a:ext cx="1417320" cy="338554"/>
          </a:xfrm>
          <a:prstGeom prst="rect">
            <a:avLst/>
          </a:prstGeom>
          <a:solidFill>
            <a:srgbClr val="B6D98C"/>
          </a:solidFill>
          <a:ln>
            <a:noFill/>
          </a:ln>
        </p:spPr>
        <p:txBody>
          <a:bodyPr spcFirstLastPara="1" wrap="square" lIns="0" tIns="45700" rIns="0" bIns="45700" anchor="t" anchorCtr="0">
            <a:spAutoFit/>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Communication  </a:t>
            </a:r>
            <a:endParaRPr/>
          </a:p>
        </p:txBody>
      </p:sp>
      <p:sp>
        <p:nvSpPr>
          <p:cNvPr id="367" name="Google Shape;367;p42"/>
          <p:cNvSpPr txBox="1"/>
          <p:nvPr/>
        </p:nvSpPr>
        <p:spPr>
          <a:xfrm>
            <a:off x="5703509" y="4358895"/>
            <a:ext cx="1463040" cy="338554"/>
          </a:xfrm>
          <a:prstGeom prst="rect">
            <a:avLst/>
          </a:prstGeom>
          <a:solidFill>
            <a:srgbClr val="B6D98C"/>
          </a:solid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chemeClr val="dk1"/>
              </a:buClr>
              <a:buSzPts val="1600"/>
              <a:buFont typeface="Arial"/>
              <a:buNone/>
            </a:pPr>
            <a:r>
              <a:rPr lang="en-US" sz="1600" b="0" i="0" u="none" strike="noStrike" cap="none">
                <a:solidFill>
                  <a:schemeClr val="dk1"/>
                </a:solidFill>
                <a:latin typeface="Arial"/>
                <a:ea typeface="Arial"/>
                <a:cs typeface="Arial"/>
                <a:sym typeface="Arial"/>
              </a:rPr>
              <a:t>Collaboration</a:t>
            </a:r>
            <a:endParaRPr/>
          </a:p>
        </p:txBody>
      </p:sp>
      <p:sp>
        <p:nvSpPr>
          <p:cNvPr id="368" name="Google Shape;368;p42"/>
          <p:cNvSpPr txBox="1"/>
          <p:nvPr/>
        </p:nvSpPr>
        <p:spPr>
          <a:xfrm>
            <a:off x="8155887" y="5342565"/>
            <a:ext cx="1693600" cy="845027"/>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369" name="Google Shape;369;p42"/>
          <p:cNvSpPr txBox="1"/>
          <p:nvPr/>
        </p:nvSpPr>
        <p:spPr>
          <a:xfrm>
            <a:off x="7223448" y="5221207"/>
            <a:ext cx="4145280" cy="83099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chemeClr val="dk1"/>
              </a:buClr>
              <a:buSzPts val="1600"/>
              <a:buFont typeface="Arial"/>
              <a:buNone/>
            </a:pPr>
            <a:r>
              <a:rPr lang="en-US" sz="1600">
                <a:solidFill>
                  <a:schemeClr val="dk1"/>
                </a:solidFill>
              </a:rPr>
              <a:t>Atteindre </a:t>
            </a:r>
            <a:r>
              <a:rPr lang="en-US" sz="1600" b="0" i="0" u="none" strike="noStrike" cap="none">
                <a:solidFill>
                  <a:schemeClr val="dk1"/>
                </a:solidFill>
                <a:latin typeface="Arial"/>
                <a:ea typeface="Arial"/>
                <a:cs typeface="Arial"/>
                <a:sym typeface="Arial"/>
              </a:rPr>
              <a:t>les meilleurs résultats en matière de santé pour les personnes, les animaux, les plantes et notre environnement</a:t>
            </a:r>
            <a:endParaRPr/>
          </a:p>
        </p:txBody>
      </p:sp>
      <p:pic>
        <p:nvPicPr>
          <p:cNvPr id="370" name="Google Shape;370;p42"/>
          <p:cNvPicPr preferRelativeResize="0"/>
          <p:nvPr/>
        </p:nvPicPr>
        <p:blipFill rotWithShape="1">
          <a:blip r:embed="rId4">
            <a:alphaModFix/>
          </a:blip>
          <a:srcRect/>
          <a:stretch/>
        </p:blipFill>
        <p:spPr>
          <a:xfrm>
            <a:off x="9722808" y="6330789"/>
            <a:ext cx="1097280" cy="505373"/>
          </a:xfrm>
          <a:prstGeom prst="rect">
            <a:avLst/>
          </a:prstGeom>
          <a:solidFill>
            <a:schemeClr val="lt1"/>
          </a:solid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75"/>
        <p:cNvGrpSpPr/>
        <p:nvPr/>
      </p:nvGrpSpPr>
      <p:grpSpPr>
        <a:xfrm>
          <a:off x="0" y="0"/>
          <a:ext cx="0" cy="0"/>
          <a:chOff x="0" y="0"/>
          <a:chExt cx="0" cy="0"/>
        </a:xfrm>
      </p:grpSpPr>
      <p:pic>
        <p:nvPicPr>
          <p:cNvPr id="376" name="Google Shape;376;p43" descr="A green and black background&#10;&#10;Description automatically generated with medium confidence"/>
          <p:cNvPicPr preferRelativeResize="0"/>
          <p:nvPr/>
        </p:nvPicPr>
        <p:blipFill rotWithShape="1">
          <a:blip r:embed="rId3">
            <a:alphaModFix/>
          </a:blip>
          <a:srcRect l="337" r="70197"/>
          <a:stretch/>
        </p:blipFill>
        <p:spPr>
          <a:xfrm>
            <a:off x="545161" y="2858977"/>
            <a:ext cx="3250001" cy="3999023"/>
          </a:xfrm>
          <a:prstGeom prst="ellipse">
            <a:avLst/>
          </a:prstGeom>
          <a:noFill/>
          <a:ln>
            <a:noFill/>
          </a:ln>
        </p:spPr>
      </p:pic>
      <p:sp>
        <p:nvSpPr>
          <p:cNvPr id="377" name="Google Shape;377;p43"/>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a:latin typeface="Franklin Gothic Medium" panose="020B0603020102020204" pitchFamily="34" charset="0"/>
                <a:sym typeface="Libre Franklin Medium"/>
              </a:rPr>
              <a:t>Impact dans tous les secteurs</a:t>
            </a:r>
            <a:endParaRPr lang="fr-FR">
              <a:latin typeface="Franklin Gothic Medium" panose="020B0603020102020204" pitchFamily="34" charset="0"/>
            </a:endParaRPr>
          </a:p>
        </p:txBody>
      </p:sp>
      <p:sp>
        <p:nvSpPr>
          <p:cNvPr id="378" name="Google Shape;378;p43"/>
          <p:cNvSpPr txBox="1">
            <a:spLocks noGrp="1"/>
          </p:cNvSpPr>
          <p:nvPr>
            <p:ph type="body" idx="1"/>
          </p:nvPr>
        </p:nvSpPr>
        <p:spPr>
          <a:xfrm>
            <a:off x="1505685" y="1328995"/>
            <a:ext cx="10660776" cy="5407085"/>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800"/>
              <a:buFont typeface="Arial"/>
              <a:buNone/>
            </a:pPr>
            <a:r>
              <a:rPr lang="fr-FR" u="none" strike="noStrike" cap="none" err="1">
                <a:latin typeface="Arial"/>
                <a:ea typeface="Arial"/>
                <a:cs typeface="Arial"/>
                <a:sym typeface="Arial"/>
              </a:rPr>
              <a:t>Kampupto</a:t>
            </a:r>
            <a:r>
              <a:rPr lang="fr-FR" u="none" strike="noStrike" cap="none">
                <a:latin typeface="Arial"/>
                <a:ea typeface="Arial"/>
                <a:cs typeface="Arial"/>
                <a:sym typeface="Arial"/>
              </a:rPr>
              <a:t>, qui compte 250 000 habitants, est un magnifique </a:t>
            </a:r>
            <a:br>
              <a:rPr lang="fr-FR" u="none" strike="noStrike" cap="none">
                <a:latin typeface="Arial"/>
                <a:ea typeface="Arial"/>
                <a:cs typeface="Arial"/>
                <a:sym typeface="Arial"/>
              </a:rPr>
            </a:br>
            <a:r>
              <a:rPr lang="fr-FR" u="none" strike="noStrike" cap="none">
                <a:latin typeface="Arial"/>
                <a:ea typeface="Arial"/>
                <a:cs typeface="Arial"/>
                <a:sym typeface="Arial"/>
              </a:rPr>
              <a:t> village de pêcheurs. Le village dépend fortement de la </a:t>
            </a:r>
            <a:br>
              <a:rPr lang="fr-FR" u="none" strike="noStrike" cap="none">
                <a:latin typeface="Arial"/>
                <a:ea typeface="Arial"/>
                <a:cs typeface="Arial"/>
                <a:sym typeface="Arial"/>
              </a:rPr>
            </a:br>
            <a:r>
              <a:rPr lang="fr-FR" u="none" strike="noStrike" cap="none">
                <a:latin typeface="Arial"/>
                <a:ea typeface="Arial"/>
                <a:cs typeface="Arial"/>
                <a:sym typeface="Arial"/>
              </a:rPr>
              <a:t>       rivière </a:t>
            </a:r>
            <a:r>
              <a:rPr lang="fr-FR" u="none" strike="noStrike" cap="none" err="1">
                <a:latin typeface="Arial"/>
                <a:ea typeface="Arial"/>
                <a:cs typeface="Arial"/>
                <a:sym typeface="Arial"/>
              </a:rPr>
              <a:t>Kampupto</a:t>
            </a:r>
            <a:r>
              <a:rPr lang="fr-FR" u="none" strike="noStrike" cap="none">
                <a:latin typeface="Arial"/>
                <a:ea typeface="Arial"/>
                <a:cs typeface="Arial"/>
                <a:sym typeface="Arial"/>
              </a:rPr>
              <a:t> pour la pêche et l'agriculture. Récemment, </a:t>
            </a:r>
            <a:br>
              <a:rPr lang="fr-FR" u="none" strike="noStrike" cap="none">
                <a:latin typeface="Arial"/>
                <a:ea typeface="Arial"/>
                <a:cs typeface="Arial"/>
                <a:sym typeface="Arial"/>
              </a:rPr>
            </a:br>
            <a:r>
              <a:rPr lang="fr-FR" u="none" strike="noStrike" cap="none">
                <a:latin typeface="Arial"/>
                <a:ea typeface="Arial"/>
                <a:cs typeface="Arial"/>
                <a:sym typeface="Arial"/>
              </a:rPr>
              <a:t>        les villageois ont jeté des ordures et des déchets humains  		dans la rivière pour s’en débarrasser. La rivière les  			</a:t>
            </a:r>
            <a:r>
              <a:rPr lang="fr-FR"/>
              <a:t>   </a:t>
            </a:r>
            <a:r>
              <a:rPr lang="fr-FR" u="none" strike="noStrike" cap="none">
                <a:latin typeface="Arial"/>
                <a:ea typeface="Arial"/>
                <a:cs typeface="Arial"/>
                <a:sym typeface="Arial"/>
              </a:rPr>
              <a:t>emporte. Les habitants restent en bonne santé. </a:t>
            </a:r>
            <a:endParaRPr lang="fr-FR"/>
          </a:p>
          <a:p>
            <a:pPr marL="0" marR="0" lvl="0" indent="0" algn="l" rtl="0">
              <a:lnSpc>
                <a:spcPct val="100000"/>
              </a:lnSpc>
              <a:spcBef>
                <a:spcPts val="0"/>
              </a:spcBef>
              <a:spcAft>
                <a:spcPts val="0"/>
              </a:spcAft>
              <a:buClr>
                <a:schemeClr val="dk1"/>
              </a:buClr>
              <a:buSzPts val="2400"/>
              <a:buFont typeface="Arial"/>
              <a:buNone/>
            </a:pPr>
            <a:endParaRPr sz="2400" b="0" i="1" u="none" strike="noStrike" cap="none">
              <a:latin typeface="Trebuchet MS"/>
              <a:ea typeface="Trebuchet MS"/>
              <a:cs typeface="Trebuchet MS"/>
              <a:sym typeface="Trebuchet MS"/>
            </a:endParaRPr>
          </a:p>
          <a:p>
            <a:pPr marL="0" marR="0" lvl="0" indent="0" algn="l" rtl="0">
              <a:lnSpc>
                <a:spcPct val="100000"/>
              </a:lnSpc>
              <a:spcBef>
                <a:spcPts val="0"/>
              </a:spcBef>
              <a:spcAft>
                <a:spcPts val="0"/>
              </a:spcAft>
              <a:buClr>
                <a:schemeClr val="dk1"/>
              </a:buClr>
              <a:buSzPts val="2400"/>
              <a:buFont typeface="Arial"/>
              <a:buNone/>
            </a:pPr>
            <a:endParaRPr sz="2400" b="0" i="1" u="none" strike="noStrike" cap="none">
              <a:latin typeface="Arial"/>
              <a:ea typeface="Arial"/>
              <a:cs typeface="Arial"/>
              <a:sym typeface="Arial"/>
            </a:endParaRPr>
          </a:p>
        </p:txBody>
      </p:sp>
      <p:sp>
        <p:nvSpPr>
          <p:cNvPr id="379" name="Google Shape;379;p43"/>
          <p:cNvSpPr txBox="1"/>
          <p:nvPr/>
        </p:nvSpPr>
        <p:spPr>
          <a:xfrm>
            <a:off x="3543040" y="4396895"/>
            <a:ext cx="8103900" cy="18162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800" b="1" u="none" strike="noStrike" cap="none">
                <a:solidFill>
                  <a:srgbClr val="00943B"/>
                </a:solidFill>
                <a:latin typeface="Arial"/>
                <a:ea typeface="Arial"/>
                <a:cs typeface="Arial"/>
                <a:sym typeface="Arial"/>
              </a:rPr>
              <a:t>Du </a:t>
            </a:r>
            <a:r>
              <a:rPr lang="en-US" sz="2800" b="1">
                <a:solidFill>
                  <a:srgbClr val="00943B"/>
                </a:solidFill>
                <a:latin typeface="Arial"/>
                <a:ea typeface="Arial"/>
                <a:cs typeface="Arial"/>
                <a:sym typeface="Arial"/>
              </a:rPr>
              <a:t>point de vue de </a:t>
            </a:r>
            <a:r>
              <a:rPr lang="en-US" sz="2800" b="1" u="none" strike="noStrike" cap="none">
                <a:solidFill>
                  <a:srgbClr val="00943B"/>
                </a:solidFill>
                <a:latin typeface="Arial"/>
                <a:ea typeface="Arial"/>
                <a:cs typeface="Arial"/>
                <a:sym typeface="Arial"/>
              </a:rPr>
              <a:t>l</a:t>
            </a:r>
            <a:r>
              <a:rPr lang="en-US" sz="2800" b="1">
                <a:solidFill>
                  <a:srgbClr val="00943B"/>
                </a:solidFill>
                <a:latin typeface="Arial"/>
                <a:ea typeface="Arial"/>
                <a:cs typeface="Arial"/>
                <a:sym typeface="Arial"/>
              </a:rPr>
              <a:t>'</a:t>
            </a:r>
            <a:r>
              <a:rPr lang="en-US" sz="2800" b="1" u="none" strike="noStrike" cap="none">
                <a:solidFill>
                  <a:srgbClr val="00943B"/>
                </a:solidFill>
                <a:latin typeface="Arial"/>
                <a:ea typeface="Arial"/>
                <a:cs typeface="Arial"/>
                <a:sym typeface="Arial"/>
              </a:rPr>
              <a:t>initiative Une </a:t>
            </a:r>
            <a:r>
              <a:rPr lang="en-US" sz="2800" b="1">
                <a:solidFill>
                  <a:srgbClr val="00943B"/>
                </a:solidFill>
                <a:latin typeface="Arial"/>
                <a:ea typeface="Arial"/>
                <a:cs typeface="Arial"/>
                <a:sym typeface="Arial"/>
              </a:rPr>
              <a:t>Seule</a:t>
            </a:r>
            <a:r>
              <a:rPr lang="en-US" sz="2800" b="1" u="none" strike="noStrike" cap="none">
                <a:solidFill>
                  <a:srgbClr val="00943B"/>
                </a:solidFill>
                <a:latin typeface="Arial"/>
                <a:ea typeface="Arial"/>
                <a:cs typeface="Arial"/>
                <a:sym typeface="Arial"/>
              </a:rPr>
              <a:t> Santé, quelles sont les conséquences les plus larges pour les autres personnes, les animaux </a:t>
            </a:r>
            <a:br>
              <a:rPr lang="en-US" sz="2800" b="1" u="none" strike="noStrike" cap="none">
                <a:solidFill>
                  <a:srgbClr val="00943B"/>
                </a:solidFill>
                <a:latin typeface="Arial"/>
                <a:ea typeface="Arial"/>
                <a:cs typeface="Arial"/>
                <a:sym typeface="Arial"/>
              </a:rPr>
            </a:br>
            <a:r>
              <a:rPr lang="en-US" sz="2800" b="1" u="none" strike="noStrike" cap="none">
                <a:solidFill>
                  <a:srgbClr val="00943B"/>
                </a:solidFill>
                <a:latin typeface="Arial"/>
                <a:ea typeface="Arial"/>
                <a:cs typeface="Arial"/>
                <a:sym typeface="Arial"/>
              </a:rPr>
              <a:t>et l'environnement ?</a:t>
            </a:r>
            <a:endParaRPr sz="2800">
              <a:solidFill>
                <a:srgbClr val="00943B"/>
              </a:solidFill>
              <a:latin typeface="Arial"/>
              <a:ea typeface="Arial"/>
              <a:cs typeface="Arial"/>
              <a:sym typeface="Arial"/>
            </a:endParaRPr>
          </a:p>
        </p:txBody>
      </p:sp>
      <p:pic>
        <p:nvPicPr>
          <p:cNvPr id="380" name="Google Shape;380;p43" descr="One Health Infographic Diagram Three Sectors Stock Vector (Royalty Free)  1625053015 | Shutterstock"/>
          <p:cNvPicPr preferRelativeResize="0"/>
          <p:nvPr/>
        </p:nvPicPr>
        <p:blipFill rotWithShape="1">
          <a:blip r:embed="rId4">
            <a:alphaModFix/>
          </a:blip>
          <a:srcRect l="6126" t="8247" r="8885" b="12793"/>
          <a:stretch/>
        </p:blipFill>
        <p:spPr>
          <a:xfrm>
            <a:off x="315099" y="2455470"/>
            <a:ext cx="1190586" cy="1193180"/>
          </a:xfrm>
          <a:prstGeom prst="ellipse">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85"/>
        <p:cNvGrpSpPr/>
        <p:nvPr/>
      </p:nvGrpSpPr>
      <p:grpSpPr>
        <a:xfrm>
          <a:off x="0" y="0"/>
          <a:ext cx="0" cy="0"/>
          <a:chOff x="0" y="0"/>
          <a:chExt cx="0" cy="0"/>
        </a:xfrm>
      </p:grpSpPr>
      <p:sp>
        <p:nvSpPr>
          <p:cNvPr id="386" name="Google Shape;386;p44"/>
          <p:cNvSpPr txBox="1">
            <a:spLocks noGrp="1"/>
          </p:cNvSpPr>
          <p:nvPr>
            <p:ph type="body" idx="1"/>
          </p:nvPr>
        </p:nvSpPr>
        <p:spPr>
          <a:xfrm>
            <a:off x="838200" y="1478857"/>
            <a:ext cx="10515600" cy="4639309"/>
          </a:xfrm>
          <a:prstGeom prst="rect">
            <a:avLst/>
          </a:prstGeom>
          <a:noFill/>
          <a:ln>
            <a:noFill/>
          </a:ln>
        </p:spPr>
        <p:txBody>
          <a:bodyPr spcFirstLastPara="1" wrap="square" lIns="68575" tIns="34275" rIns="68575" bIns="34275" anchor="t" anchorCtr="0">
            <a:noAutofit/>
          </a:bodyPr>
          <a:lstStyle/>
          <a:p>
            <a:pPr marL="228600" lvl="0" indent="-228600" algn="l" rtl="0">
              <a:lnSpc>
                <a:spcPct val="100000"/>
              </a:lnSpc>
              <a:spcBef>
                <a:spcPts val="0"/>
              </a:spcBef>
              <a:spcAft>
                <a:spcPts val="0"/>
              </a:spcAft>
              <a:buClr>
                <a:schemeClr val="dk1"/>
              </a:buClr>
              <a:buSzPts val="2400"/>
              <a:buChar char="•"/>
            </a:pPr>
            <a:r>
              <a:rPr lang="en-US" sz="2400"/>
              <a:t>Maladies zoonotiques</a:t>
            </a:r>
            <a:endParaRPr/>
          </a:p>
          <a:p>
            <a:pPr marL="228600" lvl="0" indent="-228600" algn="l" rtl="0">
              <a:lnSpc>
                <a:spcPct val="100000"/>
              </a:lnSpc>
              <a:spcBef>
                <a:spcPts val="1000"/>
              </a:spcBef>
              <a:spcAft>
                <a:spcPts val="0"/>
              </a:spcAft>
              <a:buClr>
                <a:schemeClr val="dk1"/>
              </a:buClr>
              <a:buSzPts val="2400"/>
              <a:buChar char="•"/>
            </a:pPr>
            <a:r>
              <a:rPr lang="en-US" sz="2400"/>
              <a:t>Maladies à transmission vectorielle</a:t>
            </a:r>
            <a:endParaRPr/>
          </a:p>
          <a:p>
            <a:pPr marL="228600" lvl="0" indent="-228600" algn="l" rtl="0">
              <a:lnSpc>
                <a:spcPct val="100000"/>
              </a:lnSpc>
              <a:spcBef>
                <a:spcPts val="1000"/>
              </a:spcBef>
              <a:spcAft>
                <a:spcPts val="0"/>
              </a:spcAft>
              <a:buClr>
                <a:schemeClr val="dk1"/>
              </a:buClr>
              <a:buSzPts val="2400"/>
              <a:buChar char="•"/>
            </a:pPr>
            <a:r>
              <a:rPr lang="en-US" sz="2400"/>
              <a:t>Maladies transfrontalières</a:t>
            </a:r>
            <a:endParaRPr/>
          </a:p>
          <a:p>
            <a:pPr marL="228600" lvl="0" indent="-228600" algn="l" rtl="0">
              <a:lnSpc>
                <a:spcPct val="100000"/>
              </a:lnSpc>
              <a:spcBef>
                <a:spcPts val="1000"/>
              </a:spcBef>
              <a:spcAft>
                <a:spcPts val="0"/>
              </a:spcAft>
              <a:buClr>
                <a:schemeClr val="dk1"/>
              </a:buClr>
              <a:buSzPts val="2400"/>
              <a:buChar char="•"/>
            </a:pPr>
            <a:r>
              <a:rPr lang="en-US" sz="2400"/>
              <a:t>Sécurité alimentaire</a:t>
            </a:r>
            <a:endParaRPr/>
          </a:p>
          <a:p>
            <a:pPr marL="228600" lvl="0" indent="-228600" algn="l" rtl="0">
              <a:lnSpc>
                <a:spcPct val="100000"/>
              </a:lnSpc>
              <a:spcBef>
                <a:spcPts val="1000"/>
              </a:spcBef>
              <a:spcAft>
                <a:spcPts val="0"/>
              </a:spcAft>
              <a:buClr>
                <a:schemeClr val="dk1"/>
              </a:buClr>
              <a:buSzPts val="2400"/>
              <a:buChar char="•"/>
            </a:pPr>
            <a:r>
              <a:rPr lang="en-US" sz="2400"/>
              <a:t>Résistance aux antimicrobiens</a:t>
            </a:r>
            <a:endParaRPr/>
          </a:p>
          <a:p>
            <a:pPr marL="228600" lvl="0" indent="-228600" algn="l" rtl="0">
              <a:lnSpc>
                <a:spcPct val="100000"/>
              </a:lnSpc>
              <a:spcBef>
                <a:spcPts val="1000"/>
              </a:spcBef>
              <a:spcAft>
                <a:spcPts val="0"/>
              </a:spcAft>
              <a:buClr>
                <a:schemeClr val="dk1"/>
              </a:buClr>
              <a:buSzPts val="2400"/>
              <a:buChar char="•"/>
            </a:pPr>
            <a:r>
              <a:rPr lang="en-US" sz="2400"/>
              <a:t>Santé environnementale</a:t>
            </a:r>
            <a:endParaRPr/>
          </a:p>
          <a:p>
            <a:pPr marL="228600" lvl="0" indent="-228600" algn="l" rtl="0">
              <a:lnSpc>
                <a:spcPct val="100000"/>
              </a:lnSpc>
              <a:spcBef>
                <a:spcPts val="1000"/>
              </a:spcBef>
              <a:spcAft>
                <a:spcPts val="0"/>
              </a:spcAft>
              <a:buClr>
                <a:schemeClr val="dk1"/>
              </a:buClr>
              <a:buSzPts val="2400"/>
              <a:buChar char="•"/>
            </a:pPr>
            <a:r>
              <a:rPr lang="en-US" sz="2400"/>
              <a:t>Bioterrorisme </a:t>
            </a:r>
            <a:endParaRPr/>
          </a:p>
          <a:p>
            <a:pPr marL="228600" lvl="0" indent="-228600" algn="l" rtl="0">
              <a:lnSpc>
                <a:spcPct val="100000"/>
              </a:lnSpc>
              <a:spcBef>
                <a:spcPts val="1000"/>
              </a:spcBef>
              <a:spcAft>
                <a:spcPts val="0"/>
              </a:spcAft>
              <a:buClr>
                <a:schemeClr val="dk1"/>
              </a:buClr>
              <a:buSzPts val="2400"/>
              <a:buChar char="•"/>
            </a:pPr>
            <a:r>
              <a:rPr lang="en-US" sz="2400"/>
              <a:t>Biodiversité</a:t>
            </a:r>
            <a:endParaRPr/>
          </a:p>
          <a:p>
            <a:pPr marL="228600" lvl="0" indent="-228600" algn="l" rtl="0">
              <a:lnSpc>
                <a:spcPct val="100000"/>
              </a:lnSpc>
              <a:spcBef>
                <a:spcPts val="1000"/>
              </a:spcBef>
              <a:spcAft>
                <a:spcPts val="0"/>
              </a:spcAft>
              <a:buClr>
                <a:schemeClr val="dk1"/>
              </a:buClr>
              <a:buSzPts val="2400"/>
              <a:buChar char="•"/>
            </a:pPr>
            <a:r>
              <a:rPr lang="en-US" sz="2400"/>
              <a:t>Maladies chroniques</a:t>
            </a:r>
            <a:endParaRPr/>
          </a:p>
          <a:p>
            <a:pPr marL="228600" lvl="0" indent="-228600" algn="l" rtl="0">
              <a:lnSpc>
                <a:spcPct val="100000"/>
              </a:lnSpc>
              <a:spcBef>
                <a:spcPts val="1000"/>
              </a:spcBef>
              <a:spcAft>
                <a:spcPts val="0"/>
              </a:spcAft>
              <a:buClr>
                <a:schemeClr val="dk1"/>
              </a:buClr>
              <a:buSzPts val="2400"/>
              <a:buChar char="•"/>
            </a:pPr>
            <a:r>
              <a:rPr lang="en-US" sz="2400"/>
              <a:t>Changement climatique</a:t>
            </a:r>
            <a:endParaRPr/>
          </a:p>
          <a:p>
            <a:pPr marL="0" lvl="0" indent="0" algn="l" rtl="0">
              <a:lnSpc>
                <a:spcPct val="100000"/>
              </a:lnSpc>
              <a:spcBef>
                <a:spcPts val="1000"/>
              </a:spcBef>
              <a:spcAft>
                <a:spcPts val="0"/>
              </a:spcAft>
              <a:buClr>
                <a:schemeClr val="dk1"/>
              </a:buClr>
              <a:buSzPts val="2200"/>
              <a:buFont typeface="Arial"/>
              <a:buNone/>
            </a:pPr>
            <a:r>
              <a:rPr lang="en-US" sz="2200"/>
              <a:t>			</a:t>
            </a:r>
            <a:endParaRPr sz="2200" b="1"/>
          </a:p>
        </p:txBody>
      </p:sp>
      <p:sp>
        <p:nvSpPr>
          <p:cNvPr id="387" name="Google Shape;387;p44"/>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4400">
                <a:latin typeface="Franklin Gothic Medium" panose="020B0603020102020204" pitchFamily="34" charset="0"/>
                <a:sym typeface="Libre Franklin Medium"/>
              </a:rPr>
              <a:t>Une Seule Santé </a:t>
            </a:r>
            <a:r>
              <a:rPr lang="fr-FR">
                <a:latin typeface="Franklin Gothic Medium" panose="020B0603020102020204" pitchFamily="34" charset="0"/>
              </a:rPr>
              <a:t>comprend...</a:t>
            </a:r>
          </a:p>
        </p:txBody>
      </p:sp>
      <p:sp>
        <p:nvSpPr>
          <p:cNvPr id="388" name="Google Shape;388;p44"/>
          <p:cNvSpPr txBox="1"/>
          <p:nvPr/>
        </p:nvSpPr>
        <p:spPr>
          <a:xfrm>
            <a:off x="4979866" y="6125368"/>
            <a:ext cx="3018117" cy="83099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US" sz="2400" b="1" i="0" u="none" strike="noStrike" cap="none">
                <a:solidFill>
                  <a:srgbClr val="000000"/>
                </a:solidFill>
                <a:latin typeface="Arial"/>
                <a:ea typeface="Arial"/>
                <a:cs typeface="Arial"/>
                <a:sym typeface="Arial"/>
              </a:rPr>
              <a:t>... et plus encore !</a:t>
            </a:r>
            <a:endParaRPr sz="2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rgbClr val="000000"/>
              </a:solidFill>
              <a:latin typeface="Arial"/>
              <a:ea typeface="Arial"/>
              <a:cs typeface="Arial"/>
              <a:sym typeface="Arial"/>
            </a:endParaRPr>
          </a:p>
        </p:txBody>
      </p:sp>
      <p:pic>
        <p:nvPicPr>
          <p:cNvPr id="389" name="Google Shape;389;p44"/>
          <p:cNvPicPr preferRelativeResize="0"/>
          <p:nvPr/>
        </p:nvPicPr>
        <p:blipFill rotWithShape="1">
          <a:blip r:embed="rId3">
            <a:alphaModFix/>
          </a:blip>
          <a:srcRect l="971"/>
          <a:stretch/>
        </p:blipFill>
        <p:spPr>
          <a:xfrm>
            <a:off x="6096000" y="1832551"/>
            <a:ext cx="4545416" cy="393192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94"/>
        <p:cNvGrpSpPr/>
        <p:nvPr/>
      </p:nvGrpSpPr>
      <p:grpSpPr>
        <a:xfrm>
          <a:off x="0" y="0"/>
          <a:ext cx="0" cy="0"/>
          <a:chOff x="0" y="0"/>
          <a:chExt cx="0" cy="0"/>
        </a:xfrm>
      </p:grpSpPr>
      <p:sp>
        <p:nvSpPr>
          <p:cNvPr id="396" name="Google Shape;396;p45"/>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a:latin typeface="Franklin Gothic Medium" panose="020B0603020102020204" pitchFamily="34" charset="0"/>
                <a:sym typeface="Libre Franklin Medium"/>
              </a:rPr>
              <a:t>Les </a:t>
            </a:r>
            <a:r>
              <a:rPr lang="fr-FR">
                <a:latin typeface="Franklin Gothic Medium" panose="020B0603020102020204" pitchFamily="34" charset="0"/>
              </a:rPr>
              <a:t>intervenants</a:t>
            </a:r>
            <a:r>
              <a:rPr lang="fr-FR">
                <a:latin typeface="Franklin Gothic Medium" panose="020B0603020102020204" pitchFamily="34" charset="0"/>
                <a:sym typeface="Libre Franklin Medium"/>
              </a:rPr>
              <a:t> d</a:t>
            </a:r>
            <a:r>
              <a:rPr lang="fr-FR">
                <a:latin typeface="Franklin Gothic Medium" panose="020B0603020102020204" pitchFamily="34" charset="0"/>
              </a:rPr>
              <a:t>’</a:t>
            </a:r>
            <a:r>
              <a:rPr lang="fr-FR" sz="4400">
                <a:latin typeface="Franklin Gothic Medium" panose="020B0603020102020204" pitchFamily="34" charset="0"/>
                <a:sym typeface="Libre Franklin Medium"/>
              </a:rPr>
              <a:t>Une Seule Santé</a:t>
            </a:r>
            <a:endParaRPr lang="fr-FR">
              <a:latin typeface="Franklin Gothic Medium" panose="020B0603020102020204" pitchFamily="34" charset="0"/>
              <a:sym typeface="Libre Franklin Medium"/>
            </a:endParaRPr>
          </a:p>
        </p:txBody>
      </p:sp>
      <p:sp>
        <p:nvSpPr>
          <p:cNvPr id="397" name="Google Shape;397;p45"/>
          <p:cNvSpPr txBox="1"/>
          <p:nvPr/>
        </p:nvSpPr>
        <p:spPr>
          <a:xfrm>
            <a:off x="800418" y="1413844"/>
            <a:ext cx="4823747" cy="1631216"/>
          </a:xfrm>
          <a:prstGeom prst="rect">
            <a:avLst/>
          </a:prstGeom>
          <a:noFill/>
          <a:ln>
            <a:noFill/>
          </a:ln>
        </p:spPr>
        <p:txBody>
          <a:bodyPr spcFirstLastPara="1" wrap="square" lIns="91425" tIns="45700" rIns="91425" bIns="45700" anchor="t" anchorCtr="0">
            <a:spAutoFit/>
          </a:bodyPr>
          <a:lstStyle/>
          <a:p>
            <a:pPr marL="342900" marR="0" lvl="0" indent="-342900" algn="l" rtl="0">
              <a:spcBef>
                <a:spcPts val="0"/>
              </a:spcBef>
              <a:spcAft>
                <a:spcPts val="0"/>
              </a:spcAft>
              <a:buClr>
                <a:srgbClr val="00943B"/>
              </a:buClr>
              <a:buSzPts val="2000"/>
              <a:buFont typeface="Noto Sans Symbols"/>
              <a:buChar char="▪"/>
            </a:pPr>
            <a:r>
              <a:rPr lang="en-US" sz="2000">
                <a:solidFill>
                  <a:schemeClr val="dk1"/>
                </a:solidFill>
                <a:latin typeface="Arial "/>
                <a:ea typeface="Arial "/>
                <a:cs typeface="Arial "/>
                <a:sym typeface="Arial "/>
              </a:rPr>
              <a:t>Professionnels de la santé publique</a:t>
            </a:r>
            <a:endParaRPr/>
          </a:p>
          <a:p>
            <a:pPr marL="342900" marR="0" lvl="0" indent="-342900" algn="l" rtl="0">
              <a:spcBef>
                <a:spcPts val="0"/>
              </a:spcBef>
              <a:spcAft>
                <a:spcPts val="0"/>
              </a:spcAft>
              <a:buClr>
                <a:srgbClr val="00943B"/>
              </a:buClr>
              <a:buSzPts val="2000"/>
              <a:buFont typeface="Noto Sans Symbols"/>
              <a:buChar char="▪"/>
            </a:pPr>
            <a:r>
              <a:rPr lang="en-US" sz="2000">
                <a:solidFill>
                  <a:schemeClr val="dk1"/>
                </a:solidFill>
                <a:latin typeface="Arial "/>
                <a:ea typeface="Arial "/>
                <a:cs typeface="Arial "/>
                <a:sym typeface="Arial "/>
              </a:rPr>
              <a:t>Epidémiologistes</a:t>
            </a:r>
            <a:endParaRPr/>
          </a:p>
          <a:p>
            <a:pPr marL="342900" marR="0" lvl="0" indent="-342900" algn="l" rtl="0">
              <a:spcBef>
                <a:spcPts val="0"/>
              </a:spcBef>
              <a:spcAft>
                <a:spcPts val="0"/>
              </a:spcAft>
              <a:buClr>
                <a:srgbClr val="00943B"/>
              </a:buClr>
              <a:buSzPts val="2000"/>
              <a:buFont typeface="Noto Sans Symbols"/>
              <a:buChar char="▪"/>
            </a:pPr>
            <a:r>
              <a:rPr lang="en-US" sz="2000">
                <a:solidFill>
                  <a:schemeClr val="dk1"/>
                </a:solidFill>
                <a:latin typeface="Arial "/>
                <a:ea typeface="Arial "/>
                <a:cs typeface="Arial "/>
                <a:sym typeface="Arial "/>
              </a:rPr>
              <a:t>Statisticiens</a:t>
            </a:r>
            <a:endParaRPr/>
          </a:p>
          <a:p>
            <a:pPr marL="342900" marR="0" lvl="0" indent="-342900" algn="l" rtl="0">
              <a:spcBef>
                <a:spcPts val="0"/>
              </a:spcBef>
              <a:spcAft>
                <a:spcPts val="0"/>
              </a:spcAft>
              <a:buClr>
                <a:srgbClr val="00943B"/>
              </a:buClr>
              <a:buSzPts val="2000"/>
              <a:buFont typeface="Noto Sans Symbols"/>
              <a:buChar char="▪"/>
            </a:pPr>
            <a:r>
              <a:rPr lang="en-US" sz="2000">
                <a:solidFill>
                  <a:schemeClr val="dk1"/>
                </a:solidFill>
                <a:latin typeface="Arial"/>
                <a:ea typeface="Arial"/>
                <a:cs typeface="Arial"/>
                <a:sym typeface="Arial"/>
              </a:rPr>
              <a:t>Éducateurs et communicateurs en matière de santé</a:t>
            </a:r>
            <a:endParaRPr/>
          </a:p>
        </p:txBody>
      </p:sp>
      <p:sp>
        <p:nvSpPr>
          <p:cNvPr id="398" name="Google Shape;398;p45"/>
          <p:cNvSpPr txBox="1"/>
          <p:nvPr/>
        </p:nvSpPr>
        <p:spPr>
          <a:xfrm>
            <a:off x="7585082" y="3041904"/>
            <a:ext cx="4606918" cy="1323399"/>
          </a:xfrm>
          <a:prstGeom prst="rect">
            <a:avLst/>
          </a:prstGeom>
          <a:noFill/>
          <a:ln>
            <a:noFill/>
          </a:ln>
        </p:spPr>
        <p:txBody>
          <a:bodyPr spcFirstLastPara="1" wrap="square" lIns="91425" tIns="45700" rIns="91425" bIns="45700" anchor="t" anchorCtr="0">
            <a:spAutoFit/>
          </a:bodyPr>
          <a:lstStyle/>
          <a:p>
            <a:pPr marL="342900" marR="0" lvl="0" indent="-342900" algn="l" rtl="0">
              <a:spcBef>
                <a:spcPts val="0"/>
              </a:spcBef>
              <a:spcAft>
                <a:spcPts val="0"/>
              </a:spcAft>
              <a:buClr>
                <a:srgbClr val="00943B"/>
              </a:buClr>
              <a:buSzPts val="2000"/>
              <a:buFont typeface="Noto Sans Symbols"/>
              <a:buChar char="▪"/>
            </a:pPr>
            <a:r>
              <a:rPr lang="fr-FR" sz="2000">
                <a:solidFill>
                  <a:schemeClr val="dk1"/>
                </a:solidFill>
                <a:sym typeface="Arial"/>
              </a:rPr>
              <a:t>Professionnels de la santé humaine</a:t>
            </a:r>
            <a:endParaRPr lang="fr-FR"/>
          </a:p>
          <a:p>
            <a:pPr marL="342900" marR="0" lvl="0" indent="-342900" algn="l" rtl="0">
              <a:spcBef>
                <a:spcPts val="0"/>
              </a:spcBef>
              <a:spcAft>
                <a:spcPts val="0"/>
              </a:spcAft>
              <a:buClr>
                <a:srgbClr val="00943B"/>
              </a:buClr>
              <a:buSzPts val="2000"/>
              <a:buFont typeface="Noto Sans Symbols"/>
              <a:buChar char="▪"/>
            </a:pPr>
            <a:r>
              <a:rPr lang="fr-FR" sz="2000">
                <a:solidFill>
                  <a:schemeClr val="dk1"/>
                </a:solidFill>
                <a:sym typeface="Arial"/>
              </a:rPr>
              <a:t>Médecins et infirmières</a:t>
            </a:r>
            <a:endParaRPr lang="fr-FR"/>
          </a:p>
          <a:p>
            <a:pPr marL="342900" marR="0" lvl="0" indent="-342900" algn="l" rtl="0">
              <a:spcBef>
                <a:spcPts val="0"/>
              </a:spcBef>
              <a:spcAft>
                <a:spcPts val="0"/>
              </a:spcAft>
              <a:buClr>
                <a:srgbClr val="00943B"/>
              </a:buClr>
              <a:buSzPts val="2000"/>
              <a:buFont typeface="Noto Sans Symbols"/>
              <a:buChar char="▪"/>
            </a:pPr>
            <a:r>
              <a:rPr lang="fr-FR" sz="2000">
                <a:solidFill>
                  <a:schemeClr val="dk1"/>
                </a:solidFill>
                <a:sym typeface="Arial"/>
              </a:rPr>
              <a:t>Dentistes</a:t>
            </a:r>
            <a:endParaRPr lang="fr-FR"/>
          </a:p>
          <a:p>
            <a:pPr marL="342900" marR="0" lvl="0" indent="-342900" algn="l" rtl="0">
              <a:spcBef>
                <a:spcPts val="0"/>
              </a:spcBef>
              <a:spcAft>
                <a:spcPts val="0"/>
              </a:spcAft>
              <a:buClr>
                <a:srgbClr val="00943B"/>
              </a:buClr>
              <a:buSzPts val="2000"/>
              <a:buFont typeface="Noto Sans Symbols"/>
              <a:buChar char="▪"/>
            </a:pPr>
            <a:r>
              <a:rPr lang="fr-FR" sz="2000">
                <a:solidFill>
                  <a:schemeClr val="dk1"/>
                </a:solidFill>
                <a:sym typeface="Arial"/>
              </a:rPr>
              <a:t>Ophtalmologues              </a:t>
            </a:r>
            <a:endParaRPr lang="fr-FR"/>
          </a:p>
        </p:txBody>
      </p:sp>
      <p:sp>
        <p:nvSpPr>
          <p:cNvPr id="399" name="Google Shape;399;p45"/>
          <p:cNvSpPr txBox="1"/>
          <p:nvPr/>
        </p:nvSpPr>
        <p:spPr>
          <a:xfrm>
            <a:off x="800418" y="4896098"/>
            <a:ext cx="4647535" cy="1631216"/>
          </a:xfrm>
          <a:prstGeom prst="rect">
            <a:avLst/>
          </a:prstGeom>
          <a:noFill/>
          <a:ln>
            <a:noFill/>
          </a:ln>
        </p:spPr>
        <p:txBody>
          <a:bodyPr spcFirstLastPara="1" wrap="square" lIns="91425" tIns="45700" rIns="91425" bIns="45700" anchor="t" anchorCtr="0">
            <a:spAutoFit/>
          </a:bodyPr>
          <a:lstStyle/>
          <a:p>
            <a:pPr marL="342900" marR="0" lvl="0" indent="-342900" algn="l" rtl="0">
              <a:spcBef>
                <a:spcPts val="0"/>
              </a:spcBef>
              <a:spcAft>
                <a:spcPts val="0"/>
              </a:spcAft>
              <a:buClr>
                <a:srgbClr val="00943B"/>
              </a:buClr>
              <a:buSzPts val="2000"/>
              <a:buFont typeface="Noto Sans Symbols"/>
              <a:buChar char="▪"/>
            </a:pPr>
            <a:r>
              <a:rPr lang="en-US" sz="2000">
                <a:solidFill>
                  <a:schemeClr val="dk1"/>
                </a:solidFill>
                <a:latin typeface="Arial "/>
                <a:ea typeface="Arial "/>
                <a:cs typeface="Arial "/>
                <a:sym typeface="Arial "/>
              </a:rPr>
              <a:t>Laboratoires</a:t>
            </a:r>
            <a:endParaRPr/>
          </a:p>
          <a:p>
            <a:pPr marL="342900" marR="0" lvl="0" indent="-342900" algn="l" rtl="0">
              <a:spcBef>
                <a:spcPts val="0"/>
              </a:spcBef>
              <a:spcAft>
                <a:spcPts val="0"/>
              </a:spcAft>
              <a:buClr>
                <a:srgbClr val="00943B"/>
              </a:buClr>
              <a:buSzPts val="2000"/>
              <a:buFont typeface="Noto Sans Symbols"/>
              <a:buChar char="▪"/>
            </a:pPr>
            <a:r>
              <a:rPr lang="en-US" sz="2000">
                <a:solidFill>
                  <a:schemeClr val="dk1"/>
                </a:solidFill>
                <a:latin typeface="Arial "/>
                <a:ea typeface="Arial "/>
                <a:cs typeface="Arial "/>
                <a:sym typeface="Arial "/>
              </a:rPr>
              <a:t>Inspecteurs de la santé et des denrées alimentaires</a:t>
            </a:r>
            <a:endParaRPr/>
          </a:p>
          <a:p>
            <a:pPr marL="342900" marR="0" lvl="0" indent="-342900" algn="l" rtl="0">
              <a:spcBef>
                <a:spcPts val="0"/>
              </a:spcBef>
              <a:spcAft>
                <a:spcPts val="0"/>
              </a:spcAft>
              <a:buClr>
                <a:srgbClr val="00943B"/>
              </a:buClr>
              <a:buSzPts val="2000"/>
              <a:buFont typeface="Noto Sans Symbols"/>
              <a:buChar char="▪"/>
            </a:pPr>
            <a:r>
              <a:rPr lang="en-US" sz="2000">
                <a:solidFill>
                  <a:schemeClr val="dk1"/>
                </a:solidFill>
                <a:latin typeface="Arial "/>
                <a:ea typeface="Arial "/>
                <a:cs typeface="Arial "/>
                <a:sym typeface="Arial "/>
              </a:rPr>
              <a:t>Professionnels de la santé environnementale </a:t>
            </a:r>
            <a:endParaRPr/>
          </a:p>
        </p:txBody>
      </p:sp>
      <p:sp>
        <p:nvSpPr>
          <p:cNvPr id="400" name="Google Shape;400;p45"/>
          <p:cNvSpPr txBox="1"/>
          <p:nvPr/>
        </p:nvSpPr>
        <p:spPr>
          <a:xfrm>
            <a:off x="800418" y="3153733"/>
            <a:ext cx="3262277" cy="1631175"/>
          </a:xfrm>
          <a:prstGeom prst="rect">
            <a:avLst/>
          </a:prstGeom>
          <a:noFill/>
          <a:ln>
            <a:noFill/>
          </a:ln>
        </p:spPr>
        <p:txBody>
          <a:bodyPr spcFirstLastPara="1" wrap="square" lIns="91425" tIns="45700" rIns="91425" bIns="45700" anchor="t" anchorCtr="0">
            <a:spAutoFit/>
          </a:bodyPr>
          <a:lstStyle/>
          <a:p>
            <a:pPr marL="342900" marR="0" lvl="0" indent="-342900" algn="l" rtl="0">
              <a:spcBef>
                <a:spcPts val="0"/>
              </a:spcBef>
              <a:spcAft>
                <a:spcPts val="0"/>
              </a:spcAft>
              <a:buClr>
                <a:srgbClr val="00943B"/>
              </a:buClr>
              <a:buSzPts val="2000"/>
              <a:buFont typeface="Noto Sans Symbols"/>
              <a:buChar char="▪"/>
            </a:pPr>
            <a:r>
              <a:rPr lang="fr-FR" sz="2000">
                <a:solidFill>
                  <a:schemeClr val="dk1"/>
                </a:solidFill>
                <a:latin typeface="Arial "/>
                <a:ea typeface="Arial "/>
                <a:cs typeface="Arial "/>
                <a:sym typeface="Arial "/>
              </a:rPr>
              <a:t>Responsables de la santé animale</a:t>
            </a:r>
            <a:endParaRPr lang="fr-FR"/>
          </a:p>
          <a:p>
            <a:pPr marL="342900" marR="0" lvl="0" indent="-342900" algn="l" rtl="0">
              <a:spcBef>
                <a:spcPts val="0"/>
              </a:spcBef>
              <a:spcAft>
                <a:spcPts val="0"/>
              </a:spcAft>
              <a:buClr>
                <a:srgbClr val="00943B"/>
              </a:buClr>
              <a:buSzPts val="2000"/>
              <a:buFont typeface="Noto Sans Symbols"/>
              <a:buChar char="▪"/>
            </a:pPr>
            <a:r>
              <a:rPr lang="fr-FR" sz="2000">
                <a:solidFill>
                  <a:schemeClr val="dk1"/>
                </a:solidFill>
                <a:latin typeface="Arial "/>
                <a:ea typeface="Arial "/>
                <a:cs typeface="Arial "/>
                <a:sym typeface="Arial "/>
              </a:rPr>
              <a:t>Vétérinaires</a:t>
            </a:r>
            <a:endParaRPr lang="fr-FR"/>
          </a:p>
          <a:p>
            <a:pPr marL="342900" marR="0" lvl="0" indent="-342900" algn="l" rtl="0">
              <a:spcBef>
                <a:spcPts val="0"/>
              </a:spcBef>
              <a:spcAft>
                <a:spcPts val="0"/>
              </a:spcAft>
              <a:buClr>
                <a:srgbClr val="00943B"/>
              </a:buClr>
              <a:buSzPts val="2000"/>
              <a:buFont typeface="Noto Sans Symbols"/>
              <a:buChar char="▪"/>
            </a:pPr>
            <a:r>
              <a:rPr lang="fr-FR" sz="2000">
                <a:solidFill>
                  <a:schemeClr val="dk1"/>
                </a:solidFill>
                <a:latin typeface="Arial "/>
                <a:ea typeface="Arial "/>
                <a:cs typeface="Arial "/>
                <a:sym typeface="Arial "/>
              </a:rPr>
              <a:t>Techniciens vétérinaires </a:t>
            </a:r>
            <a:endParaRPr lang="fr-FR"/>
          </a:p>
        </p:txBody>
      </p:sp>
      <p:sp>
        <p:nvSpPr>
          <p:cNvPr id="401" name="Google Shape;401;p45"/>
          <p:cNvSpPr txBox="1"/>
          <p:nvPr/>
        </p:nvSpPr>
        <p:spPr>
          <a:xfrm>
            <a:off x="7585082" y="4896098"/>
            <a:ext cx="4157739" cy="1631216"/>
          </a:xfrm>
          <a:prstGeom prst="rect">
            <a:avLst/>
          </a:prstGeom>
          <a:noFill/>
          <a:ln>
            <a:noFill/>
          </a:ln>
        </p:spPr>
        <p:txBody>
          <a:bodyPr spcFirstLastPara="1" wrap="square" lIns="91425" tIns="45700" rIns="91425" bIns="45700" anchor="t" anchorCtr="0">
            <a:spAutoFit/>
          </a:bodyPr>
          <a:lstStyle/>
          <a:p>
            <a:pPr marL="342900" marR="0" lvl="0" indent="-342900" algn="l" rtl="0">
              <a:spcBef>
                <a:spcPts val="0"/>
              </a:spcBef>
              <a:spcAft>
                <a:spcPts val="0"/>
              </a:spcAft>
              <a:buClr>
                <a:srgbClr val="00943B"/>
              </a:buClr>
              <a:buSzPts val="2000"/>
              <a:buFont typeface="Noto Sans Symbols"/>
              <a:buChar char="▪"/>
            </a:pPr>
            <a:r>
              <a:rPr lang="en-US" sz="2000">
                <a:solidFill>
                  <a:schemeClr val="dk1"/>
                </a:solidFill>
                <a:latin typeface="Arial"/>
                <a:ea typeface="Arial"/>
                <a:cs typeface="Arial"/>
                <a:sym typeface="Arial"/>
              </a:rPr>
              <a:t>Fonctionnaires chargés de la faune et de la flore</a:t>
            </a:r>
            <a:endParaRPr/>
          </a:p>
          <a:p>
            <a:pPr marL="342900" marR="0" lvl="0" indent="-342900" algn="l" rtl="0">
              <a:spcBef>
                <a:spcPts val="0"/>
              </a:spcBef>
              <a:spcAft>
                <a:spcPts val="0"/>
              </a:spcAft>
              <a:buClr>
                <a:srgbClr val="00943B"/>
              </a:buClr>
              <a:buSzPts val="2000"/>
              <a:buFont typeface="Noto Sans Symbols"/>
              <a:buChar char="▪"/>
            </a:pPr>
            <a:r>
              <a:rPr lang="en-US" sz="2000">
                <a:solidFill>
                  <a:schemeClr val="dk1"/>
                </a:solidFill>
                <a:latin typeface="Arial"/>
                <a:ea typeface="Arial"/>
                <a:cs typeface="Arial"/>
                <a:sym typeface="Arial"/>
              </a:rPr>
              <a:t>Entomologistes</a:t>
            </a:r>
            <a:endParaRPr/>
          </a:p>
          <a:p>
            <a:pPr marL="342900" marR="0" lvl="0" indent="-342900" algn="l" rtl="0">
              <a:spcBef>
                <a:spcPts val="0"/>
              </a:spcBef>
              <a:spcAft>
                <a:spcPts val="0"/>
              </a:spcAft>
              <a:buClr>
                <a:srgbClr val="00943B"/>
              </a:buClr>
              <a:buSzPts val="2000"/>
              <a:buFont typeface="Noto Sans Symbols"/>
              <a:buChar char="▪"/>
            </a:pPr>
            <a:r>
              <a:rPr lang="en-US" sz="2000">
                <a:solidFill>
                  <a:schemeClr val="dk1"/>
                </a:solidFill>
                <a:latin typeface="Arial"/>
                <a:ea typeface="Arial"/>
                <a:cs typeface="Arial"/>
                <a:sym typeface="Arial"/>
              </a:rPr>
              <a:t>Professionnels de l'agriculture et de l'élevage</a:t>
            </a:r>
            <a:endParaRPr/>
          </a:p>
        </p:txBody>
      </p:sp>
      <p:sp>
        <p:nvSpPr>
          <p:cNvPr id="402" name="Google Shape;402;p45"/>
          <p:cNvSpPr txBox="1"/>
          <p:nvPr/>
        </p:nvSpPr>
        <p:spPr>
          <a:xfrm>
            <a:off x="7585082" y="1413844"/>
            <a:ext cx="3768718" cy="1015622"/>
          </a:xfrm>
          <a:prstGeom prst="rect">
            <a:avLst/>
          </a:prstGeom>
          <a:noFill/>
          <a:ln>
            <a:noFill/>
          </a:ln>
        </p:spPr>
        <p:txBody>
          <a:bodyPr spcFirstLastPara="1" wrap="square" lIns="91425" tIns="45700" rIns="91425" bIns="45700" anchor="t" anchorCtr="0">
            <a:spAutoFit/>
          </a:bodyPr>
          <a:lstStyle/>
          <a:p>
            <a:pPr marL="342900" marR="0" lvl="0" indent="-342900" algn="l" rtl="0">
              <a:spcBef>
                <a:spcPts val="0"/>
              </a:spcBef>
              <a:spcAft>
                <a:spcPts val="0"/>
              </a:spcAft>
              <a:buClr>
                <a:srgbClr val="00943B"/>
              </a:buClr>
              <a:buSzPts val="2000"/>
              <a:buFont typeface="Noto Sans Symbols"/>
              <a:buChar char="▪"/>
            </a:pPr>
            <a:r>
              <a:rPr lang="fr-FR" sz="2000">
                <a:solidFill>
                  <a:schemeClr val="dk1"/>
                </a:solidFill>
                <a:sym typeface="Arial"/>
              </a:rPr>
              <a:t>Anthropologues médicaux</a:t>
            </a:r>
            <a:endParaRPr lang="fr-FR"/>
          </a:p>
          <a:p>
            <a:pPr marL="342900" marR="0" lvl="0" indent="-342900" algn="l" rtl="0">
              <a:spcBef>
                <a:spcPts val="0"/>
              </a:spcBef>
              <a:spcAft>
                <a:spcPts val="0"/>
              </a:spcAft>
              <a:buClr>
                <a:srgbClr val="00943B"/>
              </a:buClr>
              <a:buSzPts val="2000"/>
              <a:buFont typeface="Noto Sans Symbols"/>
              <a:buChar char="▪"/>
            </a:pPr>
            <a:r>
              <a:rPr lang="fr-FR" sz="2000">
                <a:solidFill>
                  <a:schemeClr val="dk1"/>
                </a:solidFill>
                <a:sym typeface="Arial"/>
              </a:rPr>
              <a:t>Sociologues</a:t>
            </a:r>
            <a:endParaRPr lang="fr-FR"/>
          </a:p>
          <a:p>
            <a:pPr marL="342900" marR="0" lvl="0" indent="-342900" algn="l" rtl="0">
              <a:spcBef>
                <a:spcPts val="0"/>
              </a:spcBef>
              <a:spcAft>
                <a:spcPts val="0"/>
              </a:spcAft>
              <a:buClr>
                <a:srgbClr val="00943B"/>
              </a:buClr>
              <a:buSzPts val="2000"/>
              <a:buFont typeface="Noto Sans Symbols"/>
              <a:buChar char="▪"/>
            </a:pPr>
            <a:r>
              <a:rPr lang="fr-FR" sz="2000">
                <a:solidFill>
                  <a:schemeClr val="dk1"/>
                </a:solidFill>
                <a:sym typeface="Arial"/>
              </a:rPr>
              <a:t>Travailleurs sociaux</a:t>
            </a:r>
            <a:endParaRPr lang="fr-FR"/>
          </a:p>
        </p:txBody>
      </p:sp>
      <p:pic>
        <p:nvPicPr>
          <p:cNvPr id="4" name="Picture 3">
            <a:extLst>
              <a:ext uri="{FF2B5EF4-FFF2-40B4-BE49-F238E27FC236}">
                <a16:creationId xmlns:a16="http://schemas.microsoft.com/office/drawing/2014/main" id="{407C3F35-5644-91F4-1E5B-2FD57E2447F8}"/>
              </a:ext>
            </a:extLst>
          </p:cNvPr>
          <p:cNvPicPr>
            <a:picLocks noChangeAspect="1"/>
          </p:cNvPicPr>
          <p:nvPr/>
        </p:nvPicPr>
        <p:blipFill>
          <a:blip r:embed="rId3"/>
          <a:stretch>
            <a:fillRect/>
          </a:stretch>
        </p:blipFill>
        <p:spPr>
          <a:xfrm>
            <a:off x="4299258" y="2025319"/>
            <a:ext cx="3086100" cy="29146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0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9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0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9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4.A.01.01_FETPF3.0_PPT_Theme_French_2024_11_25">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ForReference xmlns="52ff0146-47b4-4d51-8c1c-03266fcd63a2">false</ForReference>
    <lcf76f155ced4ddcb4097134ff3c332f xmlns="52ff0146-47b4-4d51-8c1c-03266fcd63a2">
      <Terms xmlns="http://schemas.microsoft.com/office/infopath/2007/PartnerControls"/>
    </lcf76f155ced4ddcb4097134ff3c332f>
    <TaxCatchAll xmlns="cd03f174-a395-49eb-8ee9-8d943e22f40d"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B263BB87ED693489DF545C68D111AB5" ma:contentTypeVersion="18" ma:contentTypeDescription="Create a new document." ma:contentTypeScope="" ma:versionID="bb9bf150f5f4c3e4586b1db79c7db240">
  <xsd:schema xmlns:xsd="http://www.w3.org/2001/XMLSchema" xmlns:xs="http://www.w3.org/2001/XMLSchema" xmlns:p="http://schemas.microsoft.com/office/2006/metadata/properties" xmlns:ns2="52ff0146-47b4-4d51-8c1c-03266fcd63a2" xmlns:ns3="cd03f174-a395-49eb-8ee9-8d943e22f40d" targetNamespace="http://schemas.microsoft.com/office/2006/metadata/properties" ma:root="true" ma:fieldsID="0b79479a1b04779b18bbda5c464a46e3" ns2:_="" ns3:_="">
    <xsd:import namespace="52ff0146-47b4-4d51-8c1c-03266fcd63a2"/>
    <xsd:import namespace="cd03f174-a395-49eb-8ee9-8d943e22f40d"/>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OCR"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ForReference"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ff0146-47b4-4d51-8c1c-03266fcd63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353dbe8-8260-4ccf-8219-3d2995e6fa15"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ForReference" ma:index="24" nillable="true" ma:displayName="For Reference" ma:default="0" ma:description="Yes/No if this file is important to understand the context and history of ZFETP." ma:format="Dropdown" ma:internalName="ForReference">
      <xsd:simpleType>
        <xsd:restriction base="dms:Boolean"/>
      </xsd:simpleType>
    </xsd:element>
    <xsd:element name="MediaServiceBillingMetadata" ma:index="25"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d03f174-a395-49eb-8ee9-8d943e22f40d"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8d37e551-fb76-4f25-8c56-d73644bbf5a5}" ma:internalName="TaxCatchAll" ma:showField="CatchAllData" ma:web="cd03f174-a395-49eb-8ee9-8d943e22f40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745990C-47AB-4C8B-A654-ED00B7A9C939}">
  <ds:schemaRefs>
    <ds:schemaRef ds:uri="http://schemas.openxmlformats.org/package/2006/metadata/core-properties"/>
    <ds:schemaRef ds:uri="52ff0146-47b4-4d51-8c1c-03266fcd63a2"/>
    <ds:schemaRef ds:uri="http://purl.org/dc/elements/1.1/"/>
    <ds:schemaRef ds:uri="cd03f174-a395-49eb-8ee9-8d943e22f40d"/>
    <ds:schemaRef ds:uri="http://www.w3.org/XML/1998/namespace"/>
    <ds:schemaRef ds:uri="http://schemas.microsoft.com/office/2006/metadata/properties"/>
    <ds:schemaRef ds:uri="http://schemas.microsoft.com/office/2006/documentManagement/types"/>
    <ds:schemaRef ds:uri="http://purl.org/dc/dcmitype/"/>
    <ds:schemaRef ds:uri="http://schemas.microsoft.com/office/infopath/2007/PartnerControls"/>
    <ds:schemaRef ds:uri="http://purl.org/dc/terms/"/>
  </ds:schemaRefs>
</ds:datastoreItem>
</file>

<file path=customXml/itemProps2.xml><?xml version="1.0" encoding="utf-8"?>
<ds:datastoreItem xmlns:ds="http://schemas.openxmlformats.org/officeDocument/2006/customXml" ds:itemID="{E19A6FE1-D463-43C2-A2AE-09C8B894B4F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2ff0146-47b4-4d51-8c1c-03266fcd63a2"/>
    <ds:schemaRef ds:uri="cd03f174-a395-49eb-8ee9-8d943e22f40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0EF833D-6F11-4C2A-B693-0527DBBA861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7</TotalTime>
  <Words>3419</Words>
  <Application>Microsoft Office PowerPoint</Application>
  <PresentationFormat>Widescreen</PresentationFormat>
  <Paragraphs>291</Paragraphs>
  <Slides>16</Slides>
  <Notes>16</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16</vt:i4>
      </vt:variant>
    </vt:vector>
  </HeadingPairs>
  <TitlesOfParts>
    <vt:vector size="26" baseType="lpstr">
      <vt:lpstr>Arial</vt:lpstr>
      <vt:lpstr>Arial </vt:lpstr>
      <vt:lpstr>Calibri</vt:lpstr>
      <vt:lpstr>Courier New</vt:lpstr>
      <vt:lpstr>Franklin Gothic Medium</vt:lpstr>
      <vt:lpstr>Libre Franklin Medium</vt:lpstr>
      <vt:lpstr>Noto Sans Symbols</vt:lpstr>
      <vt:lpstr>Trebuchet MS</vt:lpstr>
      <vt:lpstr>Wingdings</vt:lpstr>
      <vt:lpstr>4.A.01.01_FETPF3.0_PPT_Theme_French_2024_11_25</vt:lpstr>
      <vt:lpstr>PowerPoint Presentation</vt:lpstr>
      <vt:lpstr>PowerPoint Presentation</vt:lpstr>
      <vt:lpstr>PowerPoint Presentation</vt:lpstr>
      <vt:lpstr>Pourquoi promouvoir une approche  Une Seule Santé ?</vt:lpstr>
      <vt:lpstr>Qu'est-ce que Une Seule Santé ?</vt:lpstr>
      <vt:lpstr>Les trois C d’Une Seule Santé</vt:lpstr>
      <vt:lpstr>Impact dans tous les secteurs</vt:lpstr>
      <vt:lpstr>Une Seule Santé comprend...</vt:lpstr>
      <vt:lpstr>Les intervenants d’Une Seule Santé</vt:lpstr>
      <vt:lpstr>Organisation Mondiale de la Santé (OMS)</vt:lpstr>
      <vt:lpstr>Organisation Mondiale  de la Santé Animale (OMSA)</vt:lpstr>
      <vt:lpstr>Organisation des Nations Unies pour l'alimentation et l'agriculture (FAO)</vt:lpstr>
      <vt:lpstr>Programme des Nations Unies pour l’Environnement (PNUE)</vt:lpstr>
      <vt:lpstr>Plan d'action conjoint Une Seule Santé</vt:lpstr>
      <vt:lpstr>Résumé</vt:lpstr>
      <vt:lpstr>Révision des objectifs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Baskerville, Kristin (CDC/GHC/DGHP)</dc:creator>
  <cp:lastModifiedBy>Baskerville, Kristin (CDC/GHC/DGHP)</cp:lastModifiedBy>
  <cp:revision>1</cp:revision>
  <cp:lastPrinted>2025-11-21T17:41:18Z</cp:lastPrinted>
  <dcterms:modified xsi:type="dcterms:W3CDTF">2025-11-21T17:43:39Z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b94a7b8-f06c-4dfe-bdcc-9b548fd58c31_Enabled">
    <vt:lpwstr>true</vt:lpwstr>
  </property>
  <property fmtid="{D5CDD505-2E9C-101B-9397-08002B2CF9AE}" pid="3" name="MSIP_Label_7b94a7b8-f06c-4dfe-bdcc-9b548fd58c31_SetDate">
    <vt:lpwstr>2025-01-27T23:59:29Z</vt:lpwstr>
  </property>
  <property fmtid="{D5CDD505-2E9C-101B-9397-08002B2CF9AE}" pid="4" name="MSIP_Label_7b94a7b8-f06c-4dfe-bdcc-9b548fd58c31_Method">
    <vt:lpwstr>Privileged</vt:lpwstr>
  </property>
  <property fmtid="{D5CDD505-2E9C-101B-9397-08002B2CF9AE}" pid="5" name="MSIP_Label_7b94a7b8-f06c-4dfe-bdcc-9b548fd58c31_Name">
    <vt:lpwstr>7b94a7b8-f06c-4dfe-bdcc-9b548fd58c31</vt:lpwstr>
  </property>
  <property fmtid="{D5CDD505-2E9C-101B-9397-08002B2CF9AE}" pid="6" name="MSIP_Label_7b94a7b8-f06c-4dfe-bdcc-9b548fd58c31_SiteId">
    <vt:lpwstr>9ce70869-60db-44fd-abe8-d2767077fc8f</vt:lpwstr>
  </property>
  <property fmtid="{D5CDD505-2E9C-101B-9397-08002B2CF9AE}" pid="7" name="MSIP_Label_7b94a7b8-f06c-4dfe-bdcc-9b548fd58c31_ActionId">
    <vt:lpwstr>8c71407b-a8ce-4bb2-a7b9-40aaf52516fa</vt:lpwstr>
  </property>
  <property fmtid="{D5CDD505-2E9C-101B-9397-08002B2CF9AE}" pid="8" name="MSIP_Label_7b94a7b8-f06c-4dfe-bdcc-9b548fd58c31_ContentBits">
    <vt:lpwstr>0</vt:lpwstr>
  </property>
  <property fmtid="{D5CDD505-2E9C-101B-9397-08002B2CF9AE}" pid="9" name="ContentTypeId">
    <vt:lpwstr>0x010100BB263BB87ED693489DF545C68D111AB5</vt:lpwstr>
  </property>
  <property fmtid="{D5CDD505-2E9C-101B-9397-08002B2CF9AE}" pid="10" name="MediaServiceImageTags">
    <vt:lpwstr/>
  </property>
</Properties>
</file>